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Comfortaa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9" roundtripDataSignature="AMtx7mhJPFgZiKRRNHaC/685Jdjmo+A0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omforta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Comforta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9.png"/><Relationship Id="rId7" Type="http://schemas.openxmlformats.org/officeDocument/2006/relationships/image" Target="../media/image34.png"/><Relationship Id="rId8" Type="http://schemas.openxmlformats.org/officeDocument/2006/relationships/image" Target="../media/image3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35.png"/><Relationship Id="rId5" Type="http://schemas.openxmlformats.org/officeDocument/2006/relationships/image" Target="../media/image39.png"/><Relationship Id="rId6" Type="http://schemas.openxmlformats.org/officeDocument/2006/relationships/image" Target="../media/image38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2.jpg"/><Relationship Id="rId5" Type="http://schemas.openxmlformats.org/officeDocument/2006/relationships/image" Target="../media/image14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15.jpg"/><Relationship Id="rId6" Type="http://schemas.openxmlformats.org/officeDocument/2006/relationships/image" Target="../media/image13.jpg"/><Relationship Id="rId7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18.jpg"/><Relationship Id="rId6" Type="http://schemas.openxmlformats.org/officeDocument/2006/relationships/image" Target="../media/image25.jpg"/><Relationship Id="rId7" Type="http://schemas.openxmlformats.org/officeDocument/2006/relationships/image" Target="../media/image17.png"/><Relationship Id="rId8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24.jpg"/><Relationship Id="rId7" Type="http://schemas.openxmlformats.org/officeDocument/2006/relationships/image" Target="../media/image26.jpg"/><Relationship Id="rId8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Relationship Id="rId5" Type="http://schemas.openxmlformats.org/officeDocument/2006/relationships/image" Target="../media/image9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28.png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Relationship Id="rId4" Type="http://schemas.openxmlformats.org/officeDocument/2006/relationships/image" Target="../media/image43.jpg"/><Relationship Id="rId5" Type="http://schemas.openxmlformats.org/officeDocument/2006/relationships/image" Target="../media/image3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970" l="-31126" r="-23383" t="-51540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 rot="-89729">
            <a:off x="-503814" y="9669184"/>
            <a:ext cx="19919519" cy="8406013"/>
            <a:chOff x="0" y="-47625"/>
            <a:chExt cx="5377540" cy="2269315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5377540" cy="2221690"/>
            </a:xfrm>
            <a:custGeom>
              <a:rect b="b" l="l" r="r" t="t"/>
              <a:pathLst>
                <a:path extrusionOk="0" h="2221690" w="5377540">
                  <a:moveTo>
                    <a:pt x="10494" y="0"/>
                  </a:moveTo>
                  <a:lnTo>
                    <a:pt x="5367046" y="0"/>
                  </a:lnTo>
                  <a:cubicBezTo>
                    <a:pt x="5369829" y="0"/>
                    <a:pt x="5372498" y="1106"/>
                    <a:pt x="5374466" y="3074"/>
                  </a:cubicBezTo>
                  <a:cubicBezTo>
                    <a:pt x="5376434" y="5042"/>
                    <a:pt x="5377540" y="7711"/>
                    <a:pt x="5377540" y="10494"/>
                  </a:cubicBezTo>
                  <a:lnTo>
                    <a:pt x="5377540" y="2211196"/>
                  </a:lnTo>
                  <a:cubicBezTo>
                    <a:pt x="5377540" y="2216992"/>
                    <a:pt x="5372841" y="2221690"/>
                    <a:pt x="5367046" y="2221690"/>
                  </a:cubicBezTo>
                  <a:lnTo>
                    <a:pt x="10494" y="2221690"/>
                  </a:lnTo>
                  <a:cubicBezTo>
                    <a:pt x="7711" y="2221690"/>
                    <a:pt x="5042" y="2220585"/>
                    <a:pt x="3074" y="2218617"/>
                  </a:cubicBezTo>
                  <a:cubicBezTo>
                    <a:pt x="1106" y="2216649"/>
                    <a:pt x="0" y="2213979"/>
                    <a:pt x="0" y="2211196"/>
                  </a:cubicBezTo>
                  <a:lnTo>
                    <a:pt x="0" y="10494"/>
                  </a:lnTo>
                  <a:cubicBezTo>
                    <a:pt x="0" y="4698"/>
                    <a:pt x="4698" y="0"/>
                    <a:pt x="10494" y="0"/>
                  </a:cubicBezTo>
                  <a:close/>
                </a:path>
              </a:pathLst>
            </a:custGeom>
            <a:solidFill>
              <a:srgbClr val="3462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-47625"/>
              <a:ext cx="5377540" cy="22693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"/>
          <p:cNvSpPr/>
          <p:nvPr/>
        </p:nvSpPr>
        <p:spPr>
          <a:xfrm>
            <a:off x="1680100" y="650469"/>
            <a:ext cx="14927799" cy="9180597"/>
          </a:xfrm>
          <a:custGeom>
            <a:rect b="b" l="l" r="r" t="t"/>
            <a:pathLst>
              <a:path extrusionOk="0" h="9180597" w="14927799">
                <a:moveTo>
                  <a:pt x="0" y="0"/>
                </a:moveTo>
                <a:lnTo>
                  <a:pt x="14927800" y="0"/>
                </a:lnTo>
                <a:lnTo>
                  <a:pt x="14927800" y="9180596"/>
                </a:lnTo>
                <a:lnTo>
                  <a:pt x="0" y="9180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12937761" y="5240767"/>
            <a:ext cx="5427176" cy="9713066"/>
          </a:xfrm>
          <a:custGeom>
            <a:rect b="b" l="l" r="r" t="t"/>
            <a:pathLst>
              <a:path extrusionOk="0" h="9713066" w="5427176">
                <a:moveTo>
                  <a:pt x="0" y="0"/>
                </a:moveTo>
                <a:lnTo>
                  <a:pt x="5427176" y="0"/>
                </a:lnTo>
                <a:lnTo>
                  <a:pt x="5427176" y="9713066"/>
                </a:lnTo>
                <a:lnTo>
                  <a:pt x="0" y="9713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>
            <a:off x="7973659" y="1028700"/>
            <a:ext cx="2340683" cy="2109876"/>
          </a:xfrm>
          <a:custGeom>
            <a:rect b="b" l="l" r="r" t="t"/>
            <a:pathLst>
              <a:path extrusionOk="0" h="2109876" w="2340683">
                <a:moveTo>
                  <a:pt x="0" y="0"/>
                </a:moveTo>
                <a:lnTo>
                  <a:pt x="2340682" y="0"/>
                </a:lnTo>
                <a:lnTo>
                  <a:pt x="2340682" y="2109876"/>
                </a:lnTo>
                <a:lnTo>
                  <a:pt x="0" y="21098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-51140" y="4272422"/>
            <a:ext cx="4894512" cy="6797933"/>
          </a:xfrm>
          <a:custGeom>
            <a:rect b="b" l="l" r="r" t="t"/>
            <a:pathLst>
              <a:path extrusionOk="0" h="6797933" w="4894512">
                <a:moveTo>
                  <a:pt x="0" y="0"/>
                </a:moveTo>
                <a:lnTo>
                  <a:pt x="4894512" y="0"/>
                </a:lnTo>
                <a:lnTo>
                  <a:pt x="4894512" y="6797934"/>
                </a:lnTo>
                <a:lnTo>
                  <a:pt x="0" y="67979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593085" y="157622"/>
            <a:ext cx="3606061" cy="4114800"/>
          </a:xfrm>
          <a:custGeom>
            <a:rect b="b" l="l" r="r" t="t"/>
            <a:pathLst>
              <a:path extrusionOk="0" h="4114800" w="3606061">
                <a:moveTo>
                  <a:pt x="0" y="0"/>
                </a:moveTo>
                <a:lnTo>
                  <a:pt x="3606061" y="0"/>
                </a:lnTo>
                <a:lnTo>
                  <a:pt x="36060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4565349" y="6907149"/>
            <a:ext cx="8683925" cy="1528479"/>
          </a:xfrm>
          <a:custGeom>
            <a:rect b="b" l="l" r="r" t="t"/>
            <a:pathLst>
              <a:path extrusionOk="0" h="1528479" w="8683925">
                <a:moveTo>
                  <a:pt x="0" y="0"/>
                </a:moveTo>
                <a:lnTo>
                  <a:pt x="8683926" y="0"/>
                </a:lnTo>
                <a:lnTo>
                  <a:pt x="8683926" y="1528479"/>
                </a:lnTo>
                <a:lnTo>
                  <a:pt x="0" y="1528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"/>
          <p:cNvSpPr txBox="1"/>
          <p:nvPr/>
        </p:nvSpPr>
        <p:spPr>
          <a:xfrm>
            <a:off x="5048250" y="3079150"/>
            <a:ext cx="7718100" cy="3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171" u="none" cap="none" strike="noStrike">
                <a:solidFill>
                  <a:srgbClr val="5F8D32"/>
                </a:solidFill>
                <a:latin typeface="Comfortaa"/>
                <a:ea typeface="Comfortaa"/>
                <a:cs typeface="Comfortaa"/>
                <a:sym typeface="Comfortaa"/>
              </a:rPr>
              <a:t>Swap Party – wymiana rzeczy</a:t>
            </a:r>
            <a:endParaRPr b="1" sz="1700">
              <a:solidFill>
                <a:srgbClr val="5F8D3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6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171" u="none" cap="none" strike="noStrike">
                <a:solidFill>
                  <a:srgbClr val="5F8D32"/>
                </a:solidFill>
                <a:latin typeface="Comfortaa"/>
                <a:ea typeface="Comfortaa"/>
                <a:cs typeface="Comfortaa"/>
                <a:sym typeface="Comfortaa"/>
              </a:rPr>
              <a:t> w naszej szkole</a:t>
            </a:r>
            <a:endParaRPr b="1" sz="1700">
              <a:solidFill>
                <a:srgbClr val="5F8D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970" l="-31126" r="-23383" t="-51540"/>
            </a:stretch>
          </a:blipFill>
          <a:ln>
            <a:noFill/>
          </a:ln>
        </p:spPr>
      </p:sp>
      <p:grpSp>
        <p:nvGrpSpPr>
          <p:cNvPr id="197" name="Google Shape;197;p10"/>
          <p:cNvGrpSpPr/>
          <p:nvPr/>
        </p:nvGrpSpPr>
        <p:grpSpPr>
          <a:xfrm>
            <a:off x="8133380" y="138937"/>
            <a:ext cx="9607155" cy="6516292"/>
            <a:chOff x="0" y="-47625"/>
            <a:chExt cx="2593579" cy="1759160"/>
          </a:xfrm>
        </p:grpSpPr>
        <p:sp>
          <p:nvSpPr>
            <p:cNvPr id="198" name="Google Shape;198;p10"/>
            <p:cNvSpPr/>
            <p:nvPr/>
          </p:nvSpPr>
          <p:spPr>
            <a:xfrm>
              <a:off x="0" y="0"/>
              <a:ext cx="2593579" cy="1711535"/>
            </a:xfrm>
            <a:custGeom>
              <a:rect b="b" l="l" r="r" t="t"/>
              <a:pathLst>
                <a:path extrusionOk="0" h="1711535" w="2593579">
                  <a:moveTo>
                    <a:pt x="21758" y="0"/>
                  </a:moveTo>
                  <a:lnTo>
                    <a:pt x="2571821" y="0"/>
                  </a:lnTo>
                  <a:cubicBezTo>
                    <a:pt x="2577591" y="0"/>
                    <a:pt x="2583125" y="2292"/>
                    <a:pt x="2587206" y="6373"/>
                  </a:cubicBezTo>
                  <a:cubicBezTo>
                    <a:pt x="2591286" y="10453"/>
                    <a:pt x="2593579" y="15987"/>
                    <a:pt x="2593579" y="21758"/>
                  </a:cubicBezTo>
                  <a:lnTo>
                    <a:pt x="2593579" y="1689777"/>
                  </a:lnTo>
                  <a:cubicBezTo>
                    <a:pt x="2593579" y="1701794"/>
                    <a:pt x="2583837" y="1711535"/>
                    <a:pt x="2571821" y="1711535"/>
                  </a:cubicBezTo>
                  <a:lnTo>
                    <a:pt x="21758" y="1711535"/>
                  </a:lnTo>
                  <a:cubicBezTo>
                    <a:pt x="9741" y="1711535"/>
                    <a:pt x="0" y="1701794"/>
                    <a:pt x="0" y="1689777"/>
                  </a:cubicBezTo>
                  <a:lnTo>
                    <a:pt x="0" y="21758"/>
                  </a:lnTo>
                  <a:cubicBezTo>
                    <a:pt x="0" y="9741"/>
                    <a:pt x="9741" y="0"/>
                    <a:pt x="21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0"/>
            <p:cNvSpPr txBox="1"/>
            <p:nvPr/>
          </p:nvSpPr>
          <p:spPr>
            <a:xfrm>
              <a:off x="0" y="-47625"/>
              <a:ext cx="2593578" cy="1759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10"/>
          <p:cNvSpPr/>
          <p:nvPr/>
        </p:nvSpPr>
        <p:spPr>
          <a:xfrm rot="-194109">
            <a:off x="-281023" y="-1461062"/>
            <a:ext cx="8290851" cy="4612728"/>
          </a:xfrm>
          <a:custGeom>
            <a:rect b="b" l="l" r="r" t="t"/>
            <a:pathLst>
              <a:path extrusionOk="0" h="4612728" w="8290851">
                <a:moveTo>
                  <a:pt x="0" y="0"/>
                </a:moveTo>
                <a:lnTo>
                  <a:pt x="8290852" y="0"/>
                </a:lnTo>
                <a:lnTo>
                  <a:pt x="8290852" y="4612728"/>
                </a:lnTo>
                <a:lnTo>
                  <a:pt x="0" y="46127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0"/>
          <p:cNvSpPr/>
          <p:nvPr/>
        </p:nvSpPr>
        <p:spPr>
          <a:xfrm>
            <a:off x="9144000" y="610977"/>
            <a:ext cx="468650" cy="468650"/>
          </a:xfrm>
          <a:custGeom>
            <a:rect b="b" l="l" r="r" t="t"/>
            <a:pathLst>
              <a:path extrusionOk="0" h="468650" w="468650">
                <a:moveTo>
                  <a:pt x="0" y="0"/>
                </a:moveTo>
                <a:lnTo>
                  <a:pt x="468650" y="0"/>
                </a:lnTo>
                <a:lnTo>
                  <a:pt x="468650" y="468650"/>
                </a:lnTo>
                <a:lnTo>
                  <a:pt x="0" y="468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10"/>
          <p:cNvSpPr/>
          <p:nvPr/>
        </p:nvSpPr>
        <p:spPr>
          <a:xfrm>
            <a:off x="9144000" y="1293914"/>
            <a:ext cx="468650" cy="468650"/>
          </a:xfrm>
          <a:custGeom>
            <a:rect b="b" l="l" r="r" t="t"/>
            <a:pathLst>
              <a:path extrusionOk="0" h="468650" w="468650">
                <a:moveTo>
                  <a:pt x="0" y="0"/>
                </a:moveTo>
                <a:lnTo>
                  <a:pt x="468650" y="0"/>
                </a:lnTo>
                <a:lnTo>
                  <a:pt x="468650" y="468649"/>
                </a:lnTo>
                <a:lnTo>
                  <a:pt x="0" y="468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10"/>
          <p:cNvSpPr/>
          <p:nvPr/>
        </p:nvSpPr>
        <p:spPr>
          <a:xfrm>
            <a:off x="9144000" y="2246551"/>
            <a:ext cx="468650" cy="468650"/>
          </a:xfrm>
          <a:custGeom>
            <a:rect b="b" l="l" r="r" t="t"/>
            <a:pathLst>
              <a:path extrusionOk="0" h="468650" w="468650">
                <a:moveTo>
                  <a:pt x="0" y="0"/>
                </a:moveTo>
                <a:lnTo>
                  <a:pt x="468650" y="0"/>
                </a:lnTo>
                <a:lnTo>
                  <a:pt x="468650" y="468649"/>
                </a:lnTo>
                <a:lnTo>
                  <a:pt x="0" y="468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0"/>
          <p:cNvSpPr/>
          <p:nvPr/>
        </p:nvSpPr>
        <p:spPr>
          <a:xfrm>
            <a:off x="9144000" y="2960359"/>
            <a:ext cx="468650" cy="468650"/>
          </a:xfrm>
          <a:custGeom>
            <a:rect b="b" l="l" r="r" t="t"/>
            <a:pathLst>
              <a:path extrusionOk="0" h="468650" w="468650">
                <a:moveTo>
                  <a:pt x="0" y="0"/>
                </a:moveTo>
                <a:lnTo>
                  <a:pt x="468650" y="0"/>
                </a:lnTo>
                <a:lnTo>
                  <a:pt x="468650" y="468649"/>
                </a:lnTo>
                <a:lnTo>
                  <a:pt x="0" y="468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0"/>
          <p:cNvSpPr/>
          <p:nvPr/>
        </p:nvSpPr>
        <p:spPr>
          <a:xfrm>
            <a:off x="16273872" y="6853691"/>
            <a:ext cx="6049279" cy="967885"/>
          </a:xfrm>
          <a:custGeom>
            <a:rect b="b" l="l" r="r" t="t"/>
            <a:pathLst>
              <a:path extrusionOk="0" h="967885" w="6049279">
                <a:moveTo>
                  <a:pt x="0" y="0"/>
                </a:moveTo>
                <a:lnTo>
                  <a:pt x="6049279" y="0"/>
                </a:lnTo>
                <a:lnTo>
                  <a:pt x="6049279" y="967884"/>
                </a:lnTo>
                <a:lnTo>
                  <a:pt x="0" y="967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0"/>
          <p:cNvSpPr/>
          <p:nvPr/>
        </p:nvSpPr>
        <p:spPr>
          <a:xfrm flipH="1">
            <a:off x="-4291617" y="3272707"/>
            <a:ext cx="6049279" cy="967885"/>
          </a:xfrm>
          <a:custGeom>
            <a:rect b="b" l="l" r="r" t="t"/>
            <a:pathLst>
              <a:path extrusionOk="0" h="967885" w="6049279">
                <a:moveTo>
                  <a:pt x="6049279" y="0"/>
                </a:moveTo>
                <a:lnTo>
                  <a:pt x="0" y="0"/>
                </a:lnTo>
                <a:lnTo>
                  <a:pt x="0" y="967884"/>
                </a:lnTo>
                <a:lnTo>
                  <a:pt x="6049279" y="967884"/>
                </a:lnTo>
                <a:lnTo>
                  <a:pt x="604927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0"/>
          <p:cNvSpPr/>
          <p:nvPr/>
        </p:nvSpPr>
        <p:spPr>
          <a:xfrm rot="-137831">
            <a:off x="5947536" y="1251247"/>
            <a:ext cx="2023617" cy="8135144"/>
          </a:xfrm>
          <a:custGeom>
            <a:rect b="b" l="l" r="r" t="t"/>
            <a:pathLst>
              <a:path extrusionOk="0" h="8135144" w="2023617">
                <a:moveTo>
                  <a:pt x="0" y="0"/>
                </a:moveTo>
                <a:lnTo>
                  <a:pt x="2023617" y="0"/>
                </a:lnTo>
                <a:lnTo>
                  <a:pt x="2023617" y="8135144"/>
                </a:lnTo>
                <a:lnTo>
                  <a:pt x="0" y="8135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10"/>
          <p:cNvSpPr/>
          <p:nvPr/>
        </p:nvSpPr>
        <p:spPr>
          <a:xfrm>
            <a:off x="8642624" y="6655225"/>
            <a:ext cx="7424954" cy="3631771"/>
          </a:xfrm>
          <a:custGeom>
            <a:rect b="b" l="l" r="r" t="t"/>
            <a:pathLst>
              <a:path extrusionOk="0" h="3631771" w="6456482">
                <a:moveTo>
                  <a:pt x="0" y="0"/>
                </a:moveTo>
                <a:lnTo>
                  <a:pt x="6456481" y="0"/>
                </a:lnTo>
                <a:lnTo>
                  <a:pt x="6456481" y="3631771"/>
                </a:lnTo>
                <a:lnTo>
                  <a:pt x="0" y="36317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10"/>
          <p:cNvSpPr txBox="1"/>
          <p:nvPr/>
        </p:nvSpPr>
        <p:spPr>
          <a:xfrm>
            <a:off x="9924325" y="396350"/>
            <a:ext cx="73350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16">
                <a:solidFill>
                  <a:srgbClr val="457C40"/>
                </a:solidFill>
              </a:rPr>
              <a:t>L</a:t>
            </a:r>
            <a:r>
              <a:rPr b="0" i="0" lang="en-US" sz="4316" u="none" cap="none" strike="noStrike">
                <a:solidFill>
                  <a:srgbClr val="457C40"/>
                </a:solidFill>
                <a:latin typeface="Arial"/>
                <a:ea typeface="Arial"/>
                <a:cs typeface="Arial"/>
                <a:sym typeface="Arial"/>
              </a:rPr>
              <a:t>ekcje proekologiczne</a:t>
            </a:r>
            <a:endParaRPr/>
          </a:p>
        </p:txBody>
      </p:sp>
      <p:sp>
        <p:nvSpPr>
          <p:cNvPr id="210" name="Google Shape;210;p10"/>
          <p:cNvSpPr txBox="1"/>
          <p:nvPr/>
        </p:nvSpPr>
        <p:spPr>
          <a:xfrm>
            <a:off x="9832725" y="2960350"/>
            <a:ext cx="8037600" cy="3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16" u="none" cap="none" strike="noStrike">
                <a:solidFill>
                  <a:srgbClr val="457C40"/>
                </a:solidFill>
                <a:latin typeface="Arial"/>
                <a:ea typeface="Arial"/>
                <a:cs typeface="Arial"/>
                <a:sym typeface="Arial"/>
              </a:rPr>
              <a:t>Organizowanie EKO konkursów- w tym roku z okazji </a:t>
            </a:r>
            <a:r>
              <a:rPr lang="en-US" sz="4316">
                <a:solidFill>
                  <a:srgbClr val="457C40"/>
                </a:solidFill>
              </a:rPr>
              <a:t>D</a:t>
            </a:r>
            <a:r>
              <a:rPr b="0" i="0" lang="en-US" sz="4316" u="none" cap="none" strike="noStrike">
                <a:solidFill>
                  <a:srgbClr val="457C40"/>
                </a:solidFill>
                <a:latin typeface="Arial"/>
                <a:ea typeface="Arial"/>
                <a:cs typeface="Arial"/>
                <a:sym typeface="Arial"/>
              </a:rPr>
              <a:t>nia </a:t>
            </a:r>
            <a:r>
              <a:rPr lang="en-US" sz="4316">
                <a:solidFill>
                  <a:srgbClr val="457C40"/>
                </a:solidFill>
              </a:rPr>
              <a:t>Z</a:t>
            </a:r>
            <a:r>
              <a:rPr b="0" i="0" lang="en-US" sz="4316" u="none" cap="none" strike="noStrike">
                <a:solidFill>
                  <a:srgbClr val="457C40"/>
                </a:solidFill>
                <a:latin typeface="Arial"/>
                <a:ea typeface="Arial"/>
                <a:cs typeface="Arial"/>
                <a:sym typeface="Arial"/>
              </a:rPr>
              <a:t>iemi konkurs na najpiękniejszy domek dla owadów</a:t>
            </a:r>
            <a:endParaRPr/>
          </a:p>
          <a:p>
            <a:pPr indent="0" lvl="0" marL="0" marR="0" rtl="0" algn="l">
              <a:lnSpc>
                <a:spcPct val="114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316" u="none" cap="none" strike="noStrike">
              <a:solidFill>
                <a:srgbClr val="457C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241800" y="4240600"/>
            <a:ext cx="5806500" cy="43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02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JAK</a:t>
            </a:r>
            <a:r>
              <a:rPr b="1" lang="en-US" sz="5102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IE </a:t>
            </a:r>
            <a:r>
              <a:rPr b="1" i="0" lang="en-US" sz="5102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DZIAŁA</a:t>
            </a:r>
            <a:r>
              <a:rPr b="1" lang="en-US" sz="5102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NIA OPARTE</a:t>
            </a:r>
            <a:r>
              <a:rPr b="1" i="0" lang="en-US" sz="5102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-US" sz="5102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NA GOZ PODEJMUJE </a:t>
            </a:r>
            <a:endParaRPr b="1" sz="5102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2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NASZA SZKOŁA</a:t>
            </a:r>
            <a:r>
              <a:rPr b="1" i="0" lang="en-US" sz="5102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b="1" sz="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9832725" y="2162625"/>
            <a:ext cx="74265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16" u="none" cap="none" strike="noStrike">
                <a:solidFill>
                  <a:srgbClr val="457C40"/>
                </a:solidFill>
                <a:latin typeface="Arial"/>
                <a:ea typeface="Arial"/>
                <a:cs typeface="Arial"/>
                <a:sym typeface="Arial"/>
              </a:rPr>
              <a:t>Ograniczenie </a:t>
            </a:r>
            <a:r>
              <a:rPr lang="en-US" sz="4316">
                <a:solidFill>
                  <a:srgbClr val="457C40"/>
                </a:solidFill>
              </a:rPr>
              <a:t>z</a:t>
            </a:r>
            <a:r>
              <a:rPr b="0" i="0" lang="en-US" sz="4316" u="none" cap="none" strike="noStrike">
                <a:solidFill>
                  <a:srgbClr val="457C4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4316">
                <a:solidFill>
                  <a:srgbClr val="457C40"/>
                </a:solidFill>
              </a:rPr>
              <a:t>ż</a:t>
            </a:r>
            <a:r>
              <a:rPr b="0" i="0" lang="en-US" sz="4316" u="none" cap="none" strike="noStrike">
                <a:solidFill>
                  <a:srgbClr val="457C40"/>
                </a:solidFill>
                <a:latin typeface="Arial"/>
                <a:ea typeface="Arial"/>
                <a:cs typeface="Arial"/>
                <a:sym typeface="Arial"/>
              </a:rPr>
              <a:t>ycia papieru</a:t>
            </a:r>
            <a:endParaRPr/>
          </a:p>
        </p:txBody>
      </p:sp>
      <p:sp>
        <p:nvSpPr>
          <p:cNvPr id="213" name="Google Shape;213;p10"/>
          <p:cNvSpPr txBox="1"/>
          <p:nvPr/>
        </p:nvSpPr>
        <p:spPr>
          <a:xfrm>
            <a:off x="9924325" y="1209975"/>
            <a:ext cx="55146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16" u="none" cap="none" strike="noStrike">
                <a:solidFill>
                  <a:srgbClr val="457C40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r>
              <a:rPr lang="en-US" sz="4316">
                <a:solidFill>
                  <a:srgbClr val="457C40"/>
                </a:solidFill>
              </a:rPr>
              <a:t>g</a:t>
            </a:r>
            <a:r>
              <a:rPr b="0" i="0" lang="en-US" sz="4316" u="none" cap="none" strike="noStrike">
                <a:solidFill>
                  <a:srgbClr val="457C40"/>
                </a:solidFill>
                <a:latin typeface="Arial"/>
                <a:ea typeface="Arial"/>
                <a:cs typeface="Arial"/>
                <a:sym typeface="Arial"/>
              </a:rPr>
              <a:t>regacja odpadów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970" l="-31126" r="-23383" t="-51540"/>
            </a:stretch>
          </a:blipFill>
          <a:ln>
            <a:noFill/>
          </a:ln>
        </p:spPr>
      </p:sp>
      <p:grpSp>
        <p:nvGrpSpPr>
          <p:cNvPr id="219" name="Google Shape;219;p11"/>
          <p:cNvGrpSpPr/>
          <p:nvPr/>
        </p:nvGrpSpPr>
        <p:grpSpPr>
          <a:xfrm rot="-89729">
            <a:off x="-503814" y="9340449"/>
            <a:ext cx="19919519" cy="8406013"/>
            <a:chOff x="0" y="-47625"/>
            <a:chExt cx="5377540" cy="2269315"/>
          </a:xfrm>
        </p:grpSpPr>
        <p:sp>
          <p:nvSpPr>
            <p:cNvPr id="220" name="Google Shape;220;p11"/>
            <p:cNvSpPr/>
            <p:nvPr/>
          </p:nvSpPr>
          <p:spPr>
            <a:xfrm>
              <a:off x="0" y="0"/>
              <a:ext cx="5377540" cy="2221690"/>
            </a:xfrm>
            <a:custGeom>
              <a:rect b="b" l="l" r="r" t="t"/>
              <a:pathLst>
                <a:path extrusionOk="0" h="2221690" w="5377540">
                  <a:moveTo>
                    <a:pt x="10494" y="0"/>
                  </a:moveTo>
                  <a:lnTo>
                    <a:pt x="5367046" y="0"/>
                  </a:lnTo>
                  <a:cubicBezTo>
                    <a:pt x="5369829" y="0"/>
                    <a:pt x="5372498" y="1106"/>
                    <a:pt x="5374466" y="3074"/>
                  </a:cubicBezTo>
                  <a:cubicBezTo>
                    <a:pt x="5376434" y="5042"/>
                    <a:pt x="5377540" y="7711"/>
                    <a:pt x="5377540" y="10494"/>
                  </a:cubicBezTo>
                  <a:lnTo>
                    <a:pt x="5377540" y="2211196"/>
                  </a:lnTo>
                  <a:cubicBezTo>
                    <a:pt x="5377540" y="2216992"/>
                    <a:pt x="5372841" y="2221690"/>
                    <a:pt x="5367046" y="2221690"/>
                  </a:cubicBezTo>
                  <a:lnTo>
                    <a:pt x="10494" y="2221690"/>
                  </a:lnTo>
                  <a:cubicBezTo>
                    <a:pt x="7711" y="2221690"/>
                    <a:pt x="5042" y="2220585"/>
                    <a:pt x="3074" y="2218617"/>
                  </a:cubicBezTo>
                  <a:cubicBezTo>
                    <a:pt x="1106" y="2216649"/>
                    <a:pt x="0" y="2213979"/>
                    <a:pt x="0" y="2211196"/>
                  </a:cubicBezTo>
                  <a:lnTo>
                    <a:pt x="0" y="10494"/>
                  </a:lnTo>
                  <a:cubicBezTo>
                    <a:pt x="0" y="4698"/>
                    <a:pt x="4698" y="0"/>
                    <a:pt x="10494" y="0"/>
                  </a:cubicBezTo>
                  <a:close/>
                </a:path>
              </a:pathLst>
            </a:custGeom>
            <a:solidFill>
              <a:srgbClr val="3462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1"/>
            <p:cNvSpPr txBox="1"/>
            <p:nvPr/>
          </p:nvSpPr>
          <p:spPr>
            <a:xfrm>
              <a:off x="0" y="-47625"/>
              <a:ext cx="5377540" cy="22693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11"/>
          <p:cNvSpPr/>
          <p:nvPr/>
        </p:nvSpPr>
        <p:spPr>
          <a:xfrm>
            <a:off x="-2987373" y="500001"/>
            <a:ext cx="8717441" cy="12890856"/>
          </a:xfrm>
          <a:custGeom>
            <a:rect b="b" l="l" r="r" t="t"/>
            <a:pathLst>
              <a:path extrusionOk="0" h="12890856" w="8717441">
                <a:moveTo>
                  <a:pt x="0" y="0"/>
                </a:moveTo>
                <a:lnTo>
                  <a:pt x="8717441" y="0"/>
                </a:lnTo>
                <a:lnTo>
                  <a:pt x="8717441" y="12890856"/>
                </a:lnTo>
                <a:lnTo>
                  <a:pt x="0" y="12890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11"/>
          <p:cNvSpPr txBox="1"/>
          <p:nvPr/>
        </p:nvSpPr>
        <p:spPr>
          <a:xfrm>
            <a:off x="4059234" y="4614282"/>
            <a:ext cx="10946338" cy="1153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0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Dziękujemy za uwagę</a:t>
            </a:r>
            <a:endParaRPr/>
          </a:p>
        </p:txBody>
      </p:sp>
      <p:sp>
        <p:nvSpPr>
          <p:cNvPr id="224" name="Google Shape;224;p11"/>
          <p:cNvSpPr/>
          <p:nvPr/>
        </p:nvSpPr>
        <p:spPr>
          <a:xfrm rot="360481">
            <a:off x="1888612" y="6892144"/>
            <a:ext cx="2904948" cy="2397903"/>
          </a:xfrm>
          <a:custGeom>
            <a:rect b="b" l="l" r="r" t="t"/>
            <a:pathLst>
              <a:path extrusionOk="0" h="2397903" w="2904948">
                <a:moveTo>
                  <a:pt x="0" y="0"/>
                </a:moveTo>
                <a:lnTo>
                  <a:pt x="2904948" y="0"/>
                </a:lnTo>
                <a:lnTo>
                  <a:pt x="2904948" y="2397903"/>
                </a:lnTo>
                <a:lnTo>
                  <a:pt x="0" y="23979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11"/>
          <p:cNvSpPr/>
          <p:nvPr/>
        </p:nvSpPr>
        <p:spPr>
          <a:xfrm>
            <a:off x="13972183" y="265410"/>
            <a:ext cx="5549820" cy="11384247"/>
          </a:xfrm>
          <a:custGeom>
            <a:rect b="b" l="l" r="r" t="t"/>
            <a:pathLst>
              <a:path extrusionOk="0" h="11384247" w="5549820">
                <a:moveTo>
                  <a:pt x="0" y="0"/>
                </a:moveTo>
                <a:lnTo>
                  <a:pt x="5549821" y="0"/>
                </a:lnTo>
                <a:lnTo>
                  <a:pt x="5549821" y="11384247"/>
                </a:lnTo>
                <a:lnTo>
                  <a:pt x="0" y="113842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11"/>
          <p:cNvSpPr/>
          <p:nvPr/>
        </p:nvSpPr>
        <p:spPr>
          <a:xfrm rot="-197799">
            <a:off x="13147324" y="1912544"/>
            <a:ext cx="2362367" cy="2087474"/>
          </a:xfrm>
          <a:custGeom>
            <a:rect b="b" l="l" r="r" t="t"/>
            <a:pathLst>
              <a:path extrusionOk="0" h="2087474" w="2362367">
                <a:moveTo>
                  <a:pt x="0" y="0"/>
                </a:moveTo>
                <a:lnTo>
                  <a:pt x="2362367" y="0"/>
                </a:lnTo>
                <a:lnTo>
                  <a:pt x="2362367" y="2087473"/>
                </a:lnTo>
                <a:lnTo>
                  <a:pt x="0" y="20874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11"/>
          <p:cNvSpPr/>
          <p:nvPr/>
        </p:nvSpPr>
        <p:spPr>
          <a:xfrm>
            <a:off x="6507763" y="7607153"/>
            <a:ext cx="6049279" cy="967885"/>
          </a:xfrm>
          <a:custGeom>
            <a:rect b="b" l="l" r="r" t="t"/>
            <a:pathLst>
              <a:path extrusionOk="0" h="967885" w="6049279">
                <a:moveTo>
                  <a:pt x="0" y="0"/>
                </a:moveTo>
                <a:lnTo>
                  <a:pt x="6049279" y="0"/>
                </a:lnTo>
                <a:lnTo>
                  <a:pt x="6049279" y="967885"/>
                </a:lnTo>
                <a:lnTo>
                  <a:pt x="0" y="9678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970" l="-31126" r="-23383" t="-51540"/>
            </a:stretch>
          </a:blipFill>
          <a:ln>
            <a:noFill/>
          </a:ln>
        </p:spPr>
      </p:sp>
      <p:grpSp>
        <p:nvGrpSpPr>
          <p:cNvPr id="100" name="Google Shape;100;p2"/>
          <p:cNvGrpSpPr/>
          <p:nvPr/>
        </p:nvGrpSpPr>
        <p:grpSpPr>
          <a:xfrm>
            <a:off x="860653" y="4629006"/>
            <a:ext cx="16089949" cy="4350659"/>
            <a:chOff x="0" y="-47625"/>
            <a:chExt cx="4237682" cy="1145853"/>
          </a:xfrm>
        </p:grpSpPr>
        <p:sp>
          <p:nvSpPr>
            <p:cNvPr id="101" name="Google Shape;101;p2"/>
            <p:cNvSpPr/>
            <p:nvPr/>
          </p:nvSpPr>
          <p:spPr>
            <a:xfrm>
              <a:off x="0" y="0"/>
              <a:ext cx="4237682" cy="1098228"/>
            </a:xfrm>
            <a:custGeom>
              <a:rect b="b" l="l" r="r" t="t"/>
              <a:pathLst>
                <a:path extrusionOk="0" h="1098228" w="4237682">
                  <a:moveTo>
                    <a:pt x="24539" y="0"/>
                  </a:moveTo>
                  <a:lnTo>
                    <a:pt x="4213142" y="0"/>
                  </a:lnTo>
                  <a:cubicBezTo>
                    <a:pt x="4226695" y="0"/>
                    <a:pt x="4237682" y="10987"/>
                    <a:pt x="4237682" y="24539"/>
                  </a:cubicBezTo>
                  <a:lnTo>
                    <a:pt x="4237682" y="1073688"/>
                  </a:lnTo>
                  <a:cubicBezTo>
                    <a:pt x="4237682" y="1087241"/>
                    <a:pt x="4226695" y="1098228"/>
                    <a:pt x="4213142" y="1098228"/>
                  </a:cubicBezTo>
                  <a:lnTo>
                    <a:pt x="24539" y="1098228"/>
                  </a:lnTo>
                  <a:cubicBezTo>
                    <a:pt x="10987" y="1098228"/>
                    <a:pt x="0" y="1087241"/>
                    <a:pt x="0" y="1073688"/>
                  </a:cubicBezTo>
                  <a:lnTo>
                    <a:pt x="0" y="24539"/>
                  </a:lnTo>
                  <a:cubicBezTo>
                    <a:pt x="0" y="10987"/>
                    <a:pt x="10987" y="0"/>
                    <a:pt x="24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0" y="-47625"/>
              <a:ext cx="4237682" cy="11458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3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grgg</a:t>
              </a:r>
              <a:endParaRPr/>
            </a:p>
          </p:txBody>
        </p:sp>
      </p:grpSp>
      <p:grpSp>
        <p:nvGrpSpPr>
          <p:cNvPr id="103" name="Google Shape;103;p2"/>
          <p:cNvGrpSpPr/>
          <p:nvPr/>
        </p:nvGrpSpPr>
        <p:grpSpPr>
          <a:xfrm rot="-89729">
            <a:off x="-503814" y="9340449"/>
            <a:ext cx="19919519" cy="8406013"/>
            <a:chOff x="0" y="-47625"/>
            <a:chExt cx="5377540" cy="2269315"/>
          </a:xfrm>
        </p:grpSpPr>
        <p:sp>
          <p:nvSpPr>
            <p:cNvPr id="104" name="Google Shape;104;p2"/>
            <p:cNvSpPr/>
            <p:nvPr/>
          </p:nvSpPr>
          <p:spPr>
            <a:xfrm>
              <a:off x="0" y="0"/>
              <a:ext cx="5377540" cy="2221690"/>
            </a:xfrm>
            <a:custGeom>
              <a:rect b="b" l="l" r="r" t="t"/>
              <a:pathLst>
                <a:path extrusionOk="0" h="2221690" w="5377540">
                  <a:moveTo>
                    <a:pt x="10494" y="0"/>
                  </a:moveTo>
                  <a:lnTo>
                    <a:pt x="5367046" y="0"/>
                  </a:lnTo>
                  <a:cubicBezTo>
                    <a:pt x="5369829" y="0"/>
                    <a:pt x="5372498" y="1106"/>
                    <a:pt x="5374466" y="3074"/>
                  </a:cubicBezTo>
                  <a:cubicBezTo>
                    <a:pt x="5376434" y="5042"/>
                    <a:pt x="5377540" y="7711"/>
                    <a:pt x="5377540" y="10494"/>
                  </a:cubicBezTo>
                  <a:lnTo>
                    <a:pt x="5377540" y="2211196"/>
                  </a:lnTo>
                  <a:cubicBezTo>
                    <a:pt x="5377540" y="2216992"/>
                    <a:pt x="5372841" y="2221690"/>
                    <a:pt x="5367046" y="2221690"/>
                  </a:cubicBezTo>
                  <a:lnTo>
                    <a:pt x="10494" y="2221690"/>
                  </a:lnTo>
                  <a:cubicBezTo>
                    <a:pt x="7711" y="2221690"/>
                    <a:pt x="5042" y="2220585"/>
                    <a:pt x="3074" y="2218617"/>
                  </a:cubicBezTo>
                  <a:cubicBezTo>
                    <a:pt x="1106" y="2216649"/>
                    <a:pt x="0" y="2213979"/>
                    <a:pt x="0" y="2211196"/>
                  </a:cubicBezTo>
                  <a:lnTo>
                    <a:pt x="0" y="10494"/>
                  </a:lnTo>
                  <a:cubicBezTo>
                    <a:pt x="0" y="4698"/>
                    <a:pt x="4698" y="0"/>
                    <a:pt x="10494" y="0"/>
                  </a:cubicBezTo>
                  <a:close/>
                </a:path>
              </a:pathLst>
            </a:custGeom>
            <a:solidFill>
              <a:srgbClr val="3462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0" y="-47625"/>
              <a:ext cx="5377540" cy="22693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2"/>
          <p:cNvSpPr/>
          <p:nvPr/>
        </p:nvSpPr>
        <p:spPr>
          <a:xfrm flipH="1" rot="-193883">
            <a:off x="-2544500" y="9149390"/>
            <a:ext cx="6049279" cy="967885"/>
          </a:xfrm>
          <a:custGeom>
            <a:rect b="b" l="l" r="r" t="t"/>
            <a:pathLst>
              <a:path extrusionOk="0" h="967885" w="6049279">
                <a:moveTo>
                  <a:pt x="6049279" y="0"/>
                </a:moveTo>
                <a:lnTo>
                  <a:pt x="0" y="0"/>
                </a:lnTo>
                <a:lnTo>
                  <a:pt x="0" y="967885"/>
                </a:lnTo>
                <a:lnTo>
                  <a:pt x="6049279" y="967885"/>
                </a:lnTo>
                <a:lnTo>
                  <a:pt x="604927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2"/>
          <p:cNvSpPr txBox="1"/>
          <p:nvPr/>
        </p:nvSpPr>
        <p:spPr>
          <a:xfrm>
            <a:off x="1946391" y="68982"/>
            <a:ext cx="13629357" cy="1429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2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„Wymieniaj, nie wyrzucaj!”</a:t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-1231334" y="1498466"/>
            <a:ext cx="3422948" cy="9710491"/>
          </a:xfrm>
          <a:custGeom>
            <a:rect b="b" l="l" r="r" t="t"/>
            <a:pathLst>
              <a:path extrusionOk="0" h="9710491" w="3422948">
                <a:moveTo>
                  <a:pt x="0" y="0"/>
                </a:moveTo>
                <a:lnTo>
                  <a:pt x="3422948" y="0"/>
                </a:lnTo>
                <a:lnTo>
                  <a:pt x="3422948" y="9710490"/>
                </a:lnTo>
                <a:lnTo>
                  <a:pt x="0" y="9710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2"/>
          <p:cNvSpPr/>
          <p:nvPr/>
        </p:nvSpPr>
        <p:spPr>
          <a:xfrm rot="2699999">
            <a:off x="-75968" y="-762897"/>
            <a:ext cx="2858512" cy="2681804"/>
          </a:xfrm>
          <a:custGeom>
            <a:rect b="b" l="l" r="r" t="t"/>
            <a:pathLst>
              <a:path extrusionOk="0" h="2681804" w="2858512">
                <a:moveTo>
                  <a:pt x="0" y="0"/>
                </a:moveTo>
                <a:lnTo>
                  <a:pt x="2858512" y="0"/>
                </a:lnTo>
                <a:lnTo>
                  <a:pt x="2858512" y="2681804"/>
                </a:lnTo>
                <a:lnTo>
                  <a:pt x="0" y="2681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2"/>
          <p:cNvSpPr/>
          <p:nvPr/>
        </p:nvSpPr>
        <p:spPr>
          <a:xfrm>
            <a:off x="15122779" y="-675683"/>
            <a:ext cx="3991739" cy="4752070"/>
          </a:xfrm>
          <a:custGeom>
            <a:rect b="b" l="l" r="r" t="t"/>
            <a:pathLst>
              <a:path extrusionOk="0" h="4752070" w="3991739">
                <a:moveTo>
                  <a:pt x="0" y="0"/>
                </a:moveTo>
                <a:lnTo>
                  <a:pt x="3991739" y="0"/>
                </a:lnTo>
                <a:lnTo>
                  <a:pt x="3991739" y="4752070"/>
                </a:lnTo>
                <a:lnTo>
                  <a:pt x="0" y="4752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2"/>
          <p:cNvSpPr/>
          <p:nvPr/>
        </p:nvSpPr>
        <p:spPr>
          <a:xfrm>
            <a:off x="15050685" y="1843890"/>
            <a:ext cx="4135927" cy="9399835"/>
          </a:xfrm>
          <a:custGeom>
            <a:rect b="b" l="l" r="r" t="t"/>
            <a:pathLst>
              <a:path extrusionOk="0" h="9399835" w="4135927">
                <a:moveTo>
                  <a:pt x="0" y="0"/>
                </a:moveTo>
                <a:lnTo>
                  <a:pt x="4135927" y="0"/>
                </a:lnTo>
                <a:lnTo>
                  <a:pt x="4135927" y="9399835"/>
                </a:lnTo>
                <a:lnTo>
                  <a:pt x="0" y="9399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2"/>
          <p:cNvSpPr/>
          <p:nvPr/>
        </p:nvSpPr>
        <p:spPr>
          <a:xfrm>
            <a:off x="5011205" y="1308097"/>
            <a:ext cx="7788846" cy="3501735"/>
          </a:xfrm>
          <a:custGeom>
            <a:rect b="b" l="l" r="r" t="t"/>
            <a:pathLst>
              <a:path extrusionOk="0" h="3501735" w="7788846">
                <a:moveTo>
                  <a:pt x="0" y="0"/>
                </a:moveTo>
                <a:lnTo>
                  <a:pt x="7788846" y="0"/>
                </a:lnTo>
                <a:lnTo>
                  <a:pt x="7788846" y="3501735"/>
                </a:lnTo>
                <a:lnTo>
                  <a:pt x="0" y="350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2"/>
          <p:cNvSpPr txBox="1"/>
          <p:nvPr/>
        </p:nvSpPr>
        <p:spPr>
          <a:xfrm>
            <a:off x="5156874" y="5469076"/>
            <a:ext cx="47625" cy="1119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509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1946391" y="5127099"/>
            <a:ext cx="14212687" cy="3064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2" u="none" cap="none" strike="noStrike">
                <a:solidFill>
                  <a:srgbClr val="5F8D32"/>
                </a:solidFill>
                <a:latin typeface="Arial"/>
                <a:ea typeface="Arial"/>
                <a:cs typeface="Arial"/>
                <a:sym typeface="Arial"/>
              </a:rPr>
              <a:t>Z okazji Dnia Ziemi  22 kwietnia 2026 roku w naszej szkole odbyło się wyjątkowe Swap Party – wydarzenie promujące ekologię, wymianę rzeczy oraz ideę „zero waste”.  Uczniowie i nauczyciele przynieśli do szkoły przedmioty, których już nie używają, ale są one nadal wartościowe i mogą posłużyć innym osobom.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970" l="-31126" r="-23383" t="-51540"/>
            </a:stretch>
          </a:blipFill>
          <a:ln>
            <a:noFill/>
          </a:ln>
        </p:spPr>
      </p:sp>
      <p:grpSp>
        <p:nvGrpSpPr>
          <p:cNvPr id="120" name="Google Shape;120;p3"/>
          <p:cNvGrpSpPr/>
          <p:nvPr/>
        </p:nvGrpSpPr>
        <p:grpSpPr>
          <a:xfrm>
            <a:off x="1028700" y="4772620"/>
            <a:ext cx="16230600" cy="3846251"/>
            <a:chOff x="0" y="-47625"/>
            <a:chExt cx="4237682" cy="1004226"/>
          </a:xfrm>
        </p:grpSpPr>
        <p:sp>
          <p:nvSpPr>
            <p:cNvPr id="121" name="Google Shape;121;p3"/>
            <p:cNvSpPr/>
            <p:nvPr/>
          </p:nvSpPr>
          <p:spPr>
            <a:xfrm>
              <a:off x="0" y="0"/>
              <a:ext cx="4237682" cy="956601"/>
            </a:xfrm>
            <a:custGeom>
              <a:rect b="b" l="l" r="r" t="t"/>
              <a:pathLst>
                <a:path extrusionOk="0" h="956601" w="4237682">
                  <a:moveTo>
                    <a:pt x="24327" y="0"/>
                  </a:moveTo>
                  <a:lnTo>
                    <a:pt x="4213355" y="0"/>
                  </a:lnTo>
                  <a:cubicBezTo>
                    <a:pt x="4226790" y="0"/>
                    <a:pt x="4237682" y="10891"/>
                    <a:pt x="4237682" y="24327"/>
                  </a:cubicBezTo>
                  <a:lnTo>
                    <a:pt x="4237682" y="932274"/>
                  </a:lnTo>
                  <a:cubicBezTo>
                    <a:pt x="4237682" y="945709"/>
                    <a:pt x="4226790" y="956601"/>
                    <a:pt x="4213355" y="956601"/>
                  </a:cubicBezTo>
                  <a:lnTo>
                    <a:pt x="24327" y="956601"/>
                  </a:lnTo>
                  <a:cubicBezTo>
                    <a:pt x="10891" y="956601"/>
                    <a:pt x="0" y="945709"/>
                    <a:pt x="0" y="932274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0" y="-47625"/>
              <a:ext cx="4237682" cy="1004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3"/>
          <p:cNvSpPr/>
          <p:nvPr/>
        </p:nvSpPr>
        <p:spPr>
          <a:xfrm>
            <a:off x="7171393" y="9066546"/>
            <a:ext cx="3945213" cy="631234"/>
          </a:xfrm>
          <a:custGeom>
            <a:rect b="b" l="l" r="r" t="t"/>
            <a:pathLst>
              <a:path extrusionOk="0" h="631234" w="3945213">
                <a:moveTo>
                  <a:pt x="0" y="0"/>
                </a:moveTo>
                <a:lnTo>
                  <a:pt x="3945214" y="0"/>
                </a:lnTo>
                <a:lnTo>
                  <a:pt x="3945214" y="631234"/>
                </a:lnTo>
                <a:lnTo>
                  <a:pt x="0" y="631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3"/>
          <p:cNvSpPr/>
          <p:nvPr/>
        </p:nvSpPr>
        <p:spPr>
          <a:xfrm>
            <a:off x="294253" y="1547337"/>
            <a:ext cx="4077367" cy="7710963"/>
          </a:xfrm>
          <a:custGeom>
            <a:rect b="b" l="l" r="r" t="t"/>
            <a:pathLst>
              <a:path extrusionOk="0" h="7710963" w="4077367">
                <a:moveTo>
                  <a:pt x="0" y="0"/>
                </a:moveTo>
                <a:lnTo>
                  <a:pt x="4077367" y="0"/>
                </a:lnTo>
                <a:lnTo>
                  <a:pt x="4077367" y="7710963"/>
                </a:lnTo>
                <a:lnTo>
                  <a:pt x="0" y="7710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807" l="0" r="0" t="-8807"/>
            </a:stretch>
          </a:blipFill>
          <a:ln>
            <a:noFill/>
          </a:ln>
        </p:spPr>
      </p:sp>
      <p:sp>
        <p:nvSpPr>
          <p:cNvPr id="125" name="Google Shape;125;p3"/>
          <p:cNvSpPr/>
          <p:nvPr/>
        </p:nvSpPr>
        <p:spPr>
          <a:xfrm>
            <a:off x="4371620" y="0"/>
            <a:ext cx="13708378" cy="6350950"/>
          </a:xfrm>
          <a:custGeom>
            <a:rect b="b" l="l" r="r" t="t"/>
            <a:pathLst>
              <a:path extrusionOk="0" h="6350950" w="13708378">
                <a:moveTo>
                  <a:pt x="0" y="0"/>
                </a:moveTo>
                <a:lnTo>
                  <a:pt x="13708378" y="0"/>
                </a:lnTo>
                <a:lnTo>
                  <a:pt x="13708378" y="6350950"/>
                </a:lnTo>
                <a:lnTo>
                  <a:pt x="0" y="63509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17" l="0" r="-6339" t="-3075"/>
            </a:stretch>
          </a:blipFill>
          <a:ln>
            <a:noFill/>
          </a:ln>
        </p:spPr>
      </p:sp>
      <p:sp>
        <p:nvSpPr>
          <p:cNvPr id="126" name="Google Shape;126;p3"/>
          <p:cNvSpPr/>
          <p:nvPr/>
        </p:nvSpPr>
        <p:spPr>
          <a:xfrm>
            <a:off x="14343906" y="5861404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3"/>
          <p:cNvSpPr txBox="1"/>
          <p:nvPr/>
        </p:nvSpPr>
        <p:spPr>
          <a:xfrm>
            <a:off x="4160759" y="6720274"/>
            <a:ext cx="10426126" cy="1180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0" u="none" cap="none" strike="noStrike">
                <a:solidFill>
                  <a:srgbClr val="427F12"/>
                </a:solidFill>
                <a:latin typeface="Arial"/>
                <a:ea typeface="Arial"/>
                <a:cs typeface="Arial"/>
                <a:sym typeface="Arial"/>
              </a:rPr>
              <a:t>Wśród rzeczy do wymiany pojawiły się książki, zabawki, puzzle,  ale także nowe buty i ubrania.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970" l="-31126" r="-23383" t="-51540"/>
            </a:stretch>
          </a:blipFill>
          <a:ln>
            <a:noFill/>
          </a:ln>
        </p:spPr>
      </p:sp>
      <p:sp>
        <p:nvSpPr>
          <p:cNvPr id="133" name="Google Shape;133;p4"/>
          <p:cNvSpPr/>
          <p:nvPr/>
        </p:nvSpPr>
        <p:spPr>
          <a:xfrm rot="-249423">
            <a:off x="337407" y="273949"/>
            <a:ext cx="3850140" cy="616023"/>
          </a:xfrm>
          <a:custGeom>
            <a:rect b="b" l="l" r="r" t="t"/>
            <a:pathLst>
              <a:path extrusionOk="0" h="615942" w="3849635">
                <a:moveTo>
                  <a:pt x="0" y="0"/>
                </a:moveTo>
                <a:lnTo>
                  <a:pt x="3849635" y="0"/>
                </a:lnTo>
                <a:lnTo>
                  <a:pt x="3849635" y="615942"/>
                </a:lnTo>
                <a:lnTo>
                  <a:pt x="0" y="615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4"/>
          <p:cNvSpPr/>
          <p:nvPr/>
        </p:nvSpPr>
        <p:spPr>
          <a:xfrm>
            <a:off x="729765" y="1301960"/>
            <a:ext cx="4040127" cy="7359879"/>
          </a:xfrm>
          <a:custGeom>
            <a:rect b="b" l="l" r="r" t="t"/>
            <a:pathLst>
              <a:path extrusionOk="0" h="7359879" w="4040127">
                <a:moveTo>
                  <a:pt x="0" y="0"/>
                </a:moveTo>
                <a:lnTo>
                  <a:pt x="4040127" y="0"/>
                </a:lnTo>
                <a:lnTo>
                  <a:pt x="4040127" y="7359879"/>
                </a:lnTo>
                <a:lnTo>
                  <a:pt x="0" y="7359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1049" l="0" r="0" t="-11049"/>
            </a:stretch>
          </a:blipFill>
          <a:ln>
            <a:noFill/>
          </a:ln>
        </p:spPr>
      </p:sp>
      <p:sp>
        <p:nvSpPr>
          <p:cNvPr id="135" name="Google Shape;135;p4"/>
          <p:cNvSpPr/>
          <p:nvPr/>
        </p:nvSpPr>
        <p:spPr>
          <a:xfrm>
            <a:off x="12682469" y="769822"/>
            <a:ext cx="4439260" cy="7892017"/>
          </a:xfrm>
          <a:custGeom>
            <a:rect b="b" l="l" r="r" t="t"/>
            <a:pathLst>
              <a:path extrusionOk="0" h="7892017" w="4439260">
                <a:moveTo>
                  <a:pt x="0" y="0"/>
                </a:moveTo>
                <a:lnTo>
                  <a:pt x="4439260" y="0"/>
                </a:lnTo>
                <a:lnTo>
                  <a:pt x="4439260" y="7892017"/>
                </a:lnTo>
                <a:lnTo>
                  <a:pt x="0" y="7892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4"/>
          <p:cNvSpPr/>
          <p:nvPr/>
        </p:nvSpPr>
        <p:spPr>
          <a:xfrm>
            <a:off x="7696339" y="3086100"/>
            <a:ext cx="2895323" cy="4114800"/>
          </a:xfrm>
          <a:custGeom>
            <a:rect b="b" l="l" r="r" t="t"/>
            <a:pathLst>
              <a:path extrusionOk="0" h="4114800" w="2895323">
                <a:moveTo>
                  <a:pt x="0" y="0"/>
                </a:moveTo>
                <a:lnTo>
                  <a:pt x="2895322" y="0"/>
                </a:lnTo>
                <a:lnTo>
                  <a:pt x="28953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4"/>
          <p:cNvSpPr/>
          <p:nvPr/>
        </p:nvSpPr>
        <p:spPr>
          <a:xfrm>
            <a:off x="4929096" y="1028700"/>
            <a:ext cx="6832220" cy="6669955"/>
          </a:xfrm>
          <a:custGeom>
            <a:rect b="b" l="l" r="r" t="t"/>
            <a:pathLst>
              <a:path extrusionOk="0" h="6669955" w="6832220">
                <a:moveTo>
                  <a:pt x="0" y="0"/>
                </a:moveTo>
                <a:lnTo>
                  <a:pt x="6832220" y="0"/>
                </a:lnTo>
                <a:lnTo>
                  <a:pt x="6832220" y="6669955"/>
                </a:lnTo>
                <a:lnTo>
                  <a:pt x="0" y="6669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970" l="-31126" r="-23383" t="-51540"/>
            </a:stretch>
          </a:blipFill>
          <a:ln>
            <a:noFill/>
          </a:ln>
        </p:spPr>
      </p:sp>
      <p:sp>
        <p:nvSpPr>
          <p:cNvPr id="143" name="Google Shape;143;p5"/>
          <p:cNvSpPr/>
          <p:nvPr/>
        </p:nvSpPr>
        <p:spPr>
          <a:xfrm rot="-249423">
            <a:off x="295682" y="280849"/>
            <a:ext cx="3850140" cy="616023"/>
          </a:xfrm>
          <a:custGeom>
            <a:rect b="b" l="l" r="r" t="t"/>
            <a:pathLst>
              <a:path extrusionOk="0" h="615942" w="3849635">
                <a:moveTo>
                  <a:pt x="0" y="0"/>
                </a:moveTo>
                <a:lnTo>
                  <a:pt x="3849635" y="0"/>
                </a:lnTo>
                <a:lnTo>
                  <a:pt x="3849635" y="615942"/>
                </a:lnTo>
                <a:lnTo>
                  <a:pt x="0" y="615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5"/>
          <p:cNvSpPr/>
          <p:nvPr/>
        </p:nvSpPr>
        <p:spPr>
          <a:xfrm>
            <a:off x="7696339" y="3086100"/>
            <a:ext cx="2895323" cy="4114800"/>
          </a:xfrm>
          <a:custGeom>
            <a:rect b="b" l="l" r="r" t="t"/>
            <a:pathLst>
              <a:path extrusionOk="0" h="4114800" w="2895323">
                <a:moveTo>
                  <a:pt x="0" y="0"/>
                </a:moveTo>
                <a:lnTo>
                  <a:pt x="2895322" y="0"/>
                </a:lnTo>
                <a:lnTo>
                  <a:pt x="28953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5"/>
          <p:cNvSpPr/>
          <p:nvPr/>
        </p:nvSpPr>
        <p:spPr>
          <a:xfrm>
            <a:off x="7337812" y="0"/>
            <a:ext cx="3322366" cy="7525209"/>
          </a:xfrm>
          <a:custGeom>
            <a:rect b="b" l="l" r="r" t="t"/>
            <a:pathLst>
              <a:path extrusionOk="0" h="8179575" w="3840885">
                <a:moveTo>
                  <a:pt x="0" y="0"/>
                </a:moveTo>
                <a:lnTo>
                  <a:pt x="3840885" y="0"/>
                </a:lnTo>
                <a:lnTo>
                  <a:pt x="3840885" y="8179576"/>
                </a:lnTo>
                <a:lnTo>
                  <a:pt x="0" y="81795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9791" r="0" t="0"/>
            </a:stretch>
          </a:blipFill>
          <a:ln>
            <a:noFill/>
          </a:ln>
        </p:spPr>
      </p:sp>
      <p:sp>
        <p:nvSpPr>
          <p:cNvPr id="146" name="Google Shape;146;p5"/>
          <p:cNvSpPr/>
          <p:nvPr/>
        </p:nvSpPr>
        <p:spPr>
          <a:xfrm>
            <a:off x="10638650" y="3500"/>
            <a:ext cx="3319384" cy="7518189"/>
          </a:xfrm>
          <a:custGeom>
            <a:rect b="b" l="l" r="r" t="t"/>
            <a:pathLst>
              <a:path extrusionOk="0" h="7710963" w="3466720">
                <a:moveTo>
                  <a:pt x="0" y="0"/>
                </a:moveTo>
                <a:lnTo>
                  <a:pt x="3466721" y="0"/>
                </a:lnTo>
                <a:lnTo>
                  <a:pt x="3466721" y="7710963"/>
                </a:lnTo>
                <a:lnTo>
                  <a:pt x="0" y="7710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5"/>
          <p:cNvSpPr/>
          <p:nvPr/>
        </p:nvSpPr>
        <p:spPr>
          <a:xfrm>
            <a:off x="13958025" y="0"/>
            <a:ext cx="4282976" cy="7423826"/>
          </a:xfrm>
          <a:custGeom>
            <a:rect b="b" l="l" r="r" t="t"/>
            <a:pathLst>
              <a:path extrusionOk="0" h="7614180" w="4282976">
                <a:moveTo>
                  <a:pt x="0" y="0"/>
                </a:moveTo>
                <a:lnTo>
                  <a:pt x="4282976" y="0"/>
                </a:lnTo>
                <a:lnTo>
                  <a:pt x="4282976" y="7614180"/>
                </a:lnTo>
                <a:lnTo>
                  <a:pt x="0" y="76141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8" name="Google Shape;148;p5"/>
          <p:cNvGrpSpPr/>
          <p:nvPr/>
        </p:nvGrpSpPr>
        <p:grpSpPr>
          <a:xfrm>
            <a:off x="64303" y="1035588"/>
            <a:ext cx="6661003" cy="8912967"/>
            <a:chOff x="0" y="-47625"/>
            <a:chExt cx="1739136" cy="2327106"/>
          </a:xfrm>
        </p:grpSpPr>
        <p:sp>
          <p:nvSpPr>
            <p:cNvPr id="149" name="Google Shape;149;p5"/>
            <p:cNvSpPr/>
            <p:nvPr/>
          </p:nvSpPr>
          <p:spPr>
            <a:xfrm>
              <a:off x="0" y="0"/>
              <a:ext cx="1739136" cy="2279481"/>
            </a:xfrm>
            <a:custGeom>
              <a:rect b="b" l="l" r="r" t="t"/>
              <a:pathLst>
                <a:path extrusionOk="0" h="2279481" w="1739136">
                  <a:moveTo>
                    <a:pt x="59276" y="0"/>
                  </a:moveTo>
                  <a:lnTo>
                    <a:pt x="1679859" y="0"/>
                  </a:lnTo>
                  <a:cubicBezTo>
                    <a:pt x="1695580" y="0"/>
                    <a:pt x="1710658" y="6245"/>
                    <a:pt x="1721774" y="17362"/>
                  </a:cubicBezTo>
                  <a:cubicBezTo>
                    <a:pt x="1732890" y="28478"/>
                    <a:pt x="1739136" y="43555"/>
                    <a:pt x="1739136" y="59276"/>
                  </a:cubicBezTo>
                  <a:lnTo>
                    <a:pt x="1739136" y="2220205"/>
                  </a:lnTo>
                  <a:cubicBezTo>
                    <a:pt x="1739136" y="2235926"/>
                    <a:pt x="1732890" y="2251003"/>
                    <a:pt x="1721774" y="2262119"/>
                  </a:cubicBezTo>
                  <a:cubicBezTo>
                    <a:pt x="1710658" y="2273235"/>
                    <a:pt x="1695580" y="2279481"/>
                    <a:pt x="1679859" y="2279481"/>
                  </a:cubicBezTo>
                  <a:lnTo>
                    <a:pt x="59276" y="2279481"/>
                  </a:lnTo>
                  <a:cubicBezTo>
                    <a:pt x="43555" y="2279481"/>
                    <a:pt x="28478" y="2273235"/>
                    <a:pt x="17362" y="2262119"/>
                  </a:cubicBezTo>
                  <a:cubicBezTo>
                    <a:pt x="6245" y="2251003"/>
                    <a:pt x="0" y="2235926"/>
                    <a:pt x="0" y="2220205"/>
                  </a:cubicBezTo>
                  <a:lnTo>
                    <a:pt x="0" y="59276"/>
                  </a:lnTo>
                  <a:cubicBezTo>
                    <a:pt x="0" y="43555"/>
                    <a:pt x="6245" y="28478"/>
                    <a:pt x="17362" y="17362"/>
                  </a:cubicBezTo>
                  <a:cubicBezTo>
                    <a:pt x="28478" y="6245"/>
                    <a:pt x="43555" y="0"/>
                    <a:pt x="59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0" y="-47625"/>
              <a:ext cx="1739136" cy="2327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5"/>
          <p:cNvSpPr/>
          <p:nvPr/>
        </p:nvSpPr>
        <p:spPr>
          <a:xfrm>
            <a:off x="7696339" y="7458179"/>
            <a:ext cx="8806702" cy="3600242"/>
          </a:xfrm>
          <a:custGeom>
            <a:rect b="b" l="l" r="r" t="t"/>
            <a:pathLst>
              <a:path extrusionOk="0" h="3600242" w="8806702">
                <a:moveTo>
                  <a:pt x="0" y="0"/>
                </a:moveTo>
                <a:lnTo>
                  <a:pt x="8806702" y="0"/>
                </a:lnTo>
                <a:lnTo>
                  <a:pt x="8806702" y="3600242"/>
                </a:lnTo>
                <a:lnTo>
                  <a:pt x="0" y="3600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-84298" t="0"/>
            </a:stretch>
          </a:blipFill>
          <a:ln>
            <a:noFill/>
          </a:ln>
        </p:spPr>
      </p:sp>
      <p:sp>
        <p:nvSpPr>
          <p:cNvPr id="152" name="Google Shape;152;p5"/>
          <p:cNvSpPr txBox="1"/>
          <p:nvPr/>
        </p:nvSpPr>
        <p:spPr>
          <a:xfrm>
            <a:off x="278425" y="1326175"/>
            <a:ext cx="5991000" cy="83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3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19" u="none" cap="none" strike="noStrike">
                <a:solidFill>
                  <a:srgbClr val="427F12"/>
                </a:solidFill>
                <a:latin typeface="Arial"/>
                <a:ea typeface="Arial"/>
                <a:cs typeface="Arial"/>
                <a:sym typeface="Arial"/>
              </a:rPr>
              <a:t>Celem wydarzenia było pokazanie, że wiele przedmiotów można wykorzystać ponownie zamiast je wyrzucać. Dzięki temu ograniczamy ilość odpadów i dbamy o środowisko naturalne. Swap Party było także świetną okazją do integracji uczniów oraz wspólnej zabawy.</a:t>
            </a:r>
            <a:endParaRPr/>
          </a:p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19" u="none" cap="none" strike="noStrike">
                <a:solidFill>
                  <a:srgbClr val="427F12"/>
                </a:solidFill>
                <a:latin typeface="Arial"/>
                <a:ea typeface="Arial"/>
                <a:cs typeface="Arial"/>
                <a:sym typeface="Arial"/>
              </a:rPr>
              <a:t>Wydarzenie cieszyło się dużym zainteresowaniem i pokazało, że nawet małe działania mogą mieć pozytywny wpływ na naszą planetę.</a:t>
            </a:r>
            <a:endParaRPr/>
          </a:p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19" u="none" cap="none" strike="noStrike">
              <a:solidFill>
                <a:srgbClr val="427F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19" u="none" cap="none" strike="noStrike">
              <a:solidFill>
                <a:srgbClr val="427F1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970" l="-31126" r="-23383" t="-51540"/>
            </a:stretch>
          </a:blipFill>
          <a:ln>
            <a:noFill/>
          </a:ln>
        </p:spPr>
      </p:sp>
      <p:sp>
        <p:nvSpPr>
          <p:cNvPr id="158" name="Google Shape;158;p6"/>
          <p:cNvSpPr/>
          <p:nvPr/>
        </p:nvSpPr>
        <p:spPr>
          <a:xfrm rot="-329216">
            <a:off x="-1321192" y="7899058"/>
            <a:ext cx="5000557" cy="2718485"/>
          </a:xfrm>
          <a:custGeom>
            <a:rect b="b" l="l" r="r" t="t"/>
            <a:pathLst>
              <a:path extrusionOk="0" h="2718485" w="5000557">
                <a:moveTo>
                  <a:pt x="0" y="0"/>
                </a:moveTo>
                <a:lnTo>
                  <a:pt x="5000557" y="0"/>
                </a:lnTo>
                <a:lnTo>
                  <a:pt x="5000557" y="2718484"/>
                </a:lnTo>
                <a:lnTo>
                  <a:pt x="0" y="2718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6"/>
          <p:cNvSpPr/>
          <p:nvPr/>
        </p:nvSpPr>
        <p:spPr>
          <a:xfrm>
            <a:off x="7171393" y="9066546"/>
            <a:ext cx="3945213" cy="631234"/>
          </a:xfrm>
          <a:custGeom>
            <a:rect b="b" l="l" r="r" t="t"/>
            <a:pathLst>
              <a:path extrusionOk="0" h="631234" w="3945213">
                <a:moveTo>
                  <a:pt x="0" y="0"/>
                </a:moveTo>
                <a:lnTo>
                  <a:pt x="3945214" y="0"/>
                </a:lnTo>
                <a:lnTo>
                  <a:pt x="3945214" y="631234"/>
                </a:lnTo>
                <a:lnTo>
                  <a:pt x="0" y="631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0" name="Google Shape;160;p6"/>
          <p:cNvGrpSpPr/>
          <p:nvPr/>
        </p:nvGrpSpPr>
        <p:grpSpPr>
          <a:xfrm>
            <a:off x="178732" y="1210988"/>
            <a:ext cx="14135576" cy="8912967"/>
            <a:chOff x="0" y="-47625"/>
            <a:chExt cx="3690688" cy="2327106"/>
          </a:xfrm>
        </p:grpSpPr>
        <p:sp>
          <p:nvSpPr>
            <p:cNvPr id="161" name="Google Shape;161;p6"/>
            <p:cNvSpPr/>
            <p:nvPr/>
          </p:nvSpPr>
          <p:spPr>
            <a:xfrm>
              <a:off x="0" y="0"/>
              <a:ext cx="3690688" cy="2279481"/>
            </a:xfrm>
            <a:custGeom>
              <a:rect b="b" l="l" r="r" t="t"/>
              <a:pathLst>
                <a:path extrusionOk="0" h="2279481" w="3690688">
                  <a:moveTo>
                    <a:pt x="27932" y="0"/>
                  </a:moveTo>
                  <a:lnTo>
                    <a:pt x="3662755" y="0"/>
                  </a:lnTo>
                  <a:cubicBezTo>
                    <a:pt x="3678182" y="0"/>
                    <a:pt x="3690688" y="12506"/>
                    <a:pt x="3690688" y="27932"/>
                  </a:cubicBezTo>
                  <a:lnTo>
                    <a:pt x="3690688" y="2251548"/>
                  </a:lnTo>
                  <a:cubicBezTo>
                    <a:pt x="3690688" y="2266975"/>
                    <a:pt x="3678182" y="2279481"/>
                    <a:pt x="3662755" y="2279481"/>
                  </a:cubicBezTo>
                  <a:lnTo>
                    <a:pt x="27932" y="2279481"/>
                  </a:lnTo>
                  <a:cubicBezTo>
                    <a:pt x="12506" y="2279481"/>
                    <a:pt x="0" y="2266975"/>
                    <a:pt x="0" y="2251548"/>
                  </a:cubicBezTo>
                  <a:lnTo>
                    <a:pt x="0" y="27932"/>
                  </a:lnTo>
                  <a:cubicBezTo>
                    <a:pt x="0" y="12506"/>
                    <a:pt x="12506" y="0"/>
                    <a:pt x="27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6"/>
            <p:cNvSpPr txBox="1"/>
            <p:nvPr/>
          </p:nvSpPr>
          <p:spPr>
            <a:xfrm>
              <a:off x="0" y="-47625"/>
              <a:ext cx="3690688" cy="2327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6"/>
          <p:cNvSpPr txBox="1"/>
          <p:nvPr/>
        </p:nvSpPr>
        <p:spPr>
          <a:xfrm>
            <a:off x="465026" y="2014992"/>
            <a:ext cx="13562988" cy="7051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69" u="none" cap="none" strike="noStrike">
                <a:solidFill>
                  <a:srgbClr val="427F12"/>
                </a:solidFill>
                <a:latin typeface="Arial"/>
                <a:ea typeface="Arial"/>
                <a:cs typeface="Arial"/>
                <a:sym typeface="Arial"/>
              </a:rPr>
              <a:t>Tego dnia podczas lekcji uczniowie klas 7 i 8 poznali hasła związane z  gospodarką o zamkniętym obiegu i modą zero waste:</a:t>
            </a:r>
            <a:endParaRPr/>
          </a:p>
          <a:p>
            <a:pPr indent="-288209" lvl="1" marL="576419" marR="0" rtl="0" algn="l">
              <a:lnSpc>
                <a:spcPct val="150018"/>
              </a:lnSpc>
              <a:spcBef>
                <a:spcPts val="0"/>
              </a:spcBef>
              <a:spcAft>
                <a:spcPts val="0"/>
              </a:spcAft>
              <a:buClr>
                <a:srgbClr val="427F12"/>
              </a:buClr>
              <a:buSzPts val="2669"/>
              <a:buFont typeface="Arial"/>
              <a:buChar char="•"/>
            </a:pPr>
            <a:r>
              <a:rPr b="1" i="0" lang="en-US" sz="2669" u="none" cap="none" strike="noStrike">
                <a:solidFill>
                  <a:srgbClr val="427F12"/>
                </a:solidFill>
                <a:latin typeface="Arial"/>
                <a:ea typeface="Arial"/>
                <a:cs typeface="Arial"/>
                <a:sym typeface="Arial"/>
              </a:rPr>
              <a:t>Naprawiaj, nie wyrzucaj: Zepsuta zabawka lub ubranie mogą dostać drugie życie po naprawie.</a:t>
            </a:r>
            <a:endParaRPr/>
          </a:p>
          <a:p>
            <a:pPr indent="-288209" lvl="1" marL="576419" marR="0" rtl="0" algn="l">
              <a:lnSpc>
                <a:spcPct val="150018"/>
              </a:lnSpc>
              <a:spcBef>
                <a:spcPts val="0"/>
              </a:spcBef>
              <a:spcAft>
                <a:spcPts val="0"/>
              </a:spcAft>
              <a:buClr>
                <a:srgbClr val="427F12"/>
              </a:buClr>
              <a:buSzPts val="2669"/>
              <a:buFont typeface="Arial"/>
              <a:buChar char="•"/>
            </a:pPr>
            <a:r>
              <a:rPr b="1" i="0" lang="en-US" sz="2669" u="none" cap="none" strike="noStrike">
                <a:solidFill>
                  <a:srgbClr val="427F12"/>
                </a:solidFill>
                <a:latin typeface="Arial"/>
                <a:ea typeface="Arial"/>
                <a:cs typeface="Arial"/>
                <a:sym typeface="Arial"/>
              </a:rPr>
              <a:t>Wymiana i dzielenie się: Zabawki, którymi już się nie bawimy, można wymienić z kolegami lub oddać młodszym dzieciom.</a:t>
            </a:r>
            <a:endParaRPr/>
          </a:p>
          <a:p>
            <a:pPr indent="-288209" lvl="1" marL="576419" marR="0" rtl="0" algn="l">
              <a:lnSpc>
                <a:spcPct val="150018"/>
              </a:lnSpc>
              <a:spcBef>
                <a:spcPts val="0"/>
              </a:spcBef>
              <a:spcAft>
                <a:spcPts val="0"/>
              </a:spcAft>
              <a:buClr>
                <a:srgbClr val="427F12"/>
              </a:buClr>
              <a:buSzPts val="2669"/>
              <a:buFont typeface="Arial"/>
              <a:buChar char="•"/>
            </a:pPr>
            <a:r>
              <a:rPr b="1" i="0" lang="en-US" sz="2669" u="none" cap="none" strike="noStrike">
                <a:solidFill>
                  <a:srgbClr val="427F12"/>
                </a:solidFill>
                <a:latin typeface="Arial"/>
                <a:ea typeface="Arial"/>
                <a:cs typeface="Arial"/>
                <a:sym typeface="Arial"/>
              </a:rPr>
              <a:t>Segregacja to surowiec: Odpady to cenny surowiec. Plastikowa butelka wrzucona do żółtego kosza może zostać przetworzona na bluzę polarową lub kocyk.</a:t>
            </a:r>
            <a:endParaRPr/>
          </a:p>
          <a:p>
            <a:pPr indent="-288209" lvl="1" marL="576419" marR="0" rtl="0" algn="l">
              <a:lnSpc>
                <a:spcPct val="150018"/>
              </a:lnSpc>
              <a:spcBef>
                <a:spcPts val="0"/>
              </a:spcBef>
              <a:spcAft>
                <a:spcPts val="0"/>
              </a:spcAft>
              <a:buClr>
                <a:srgbClr val="427F12"/>
              </a:buClr>
              <a:buSzPts val="2669"/>
              <a:buFont typeface="Arial"/>
              <a:buChar char="•"/>
            </a:pPr>
            <a:r>
              <a:rPr b="1" i="0" lang="en-US" sz="2669" u="none" cap="none" strike="noStrike">
                <a:solidFill>
                  <a:srgbClr val="427F12"/>
                </a:solidFill>
                <a:latin typeface="Arial"/>
                <a:ea typeface="Arial"/>
                <a:cs typeface="Arial"/>
                <a:sym typeface="Arial"/>
              </a:rPr>
              <a:t>Drugie życie rzeczy (Upcycling): Ze słoika można zrobić lampion, a z kartonowego pudełka – domek dla lalek. </a:t>
            </a:r>
            <a:endParaRPr/>
          </a:p>
          <a:p>
            <a:pPr indent="0" lvl="0" marL="0" marR="0" rtl="0" algn="l">
              <a:lnSpc>
                <a:spcPct val="15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69" u="none" cap="none" strike="noStrike">
                <a:solidFill>
                  <a:srgbClr val="427F12"/>
                </a:solidFill>
                <a:latin typeface="Arial"/>
                <a:ea typeface="Arial"/>
                <a:cs typeface="Arial"/>
                <a:sym typeface="Arial"/>
              </a:rPr>
              <a:t>   Swap party zainspirowało nas do dyskusji na temat świadomej konsumpcji i odpowiedzialności społecznej, a owocem tej dyskusji stały się plakaty wykonane przez uczniów.</a:t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14028013" y="1183699"/>
            <a:ext cx="3823023" cy="4114800"/>
          </a:xfrm>
          <a:custGeom>
            <a:rect b="b" l="l" r="r" t="t"/>
            <a:pathLst>
              <a:path extrusionOk="0" h="4114800" w="3823023">
                <a:moveTo>
                  <a:pt x="0" y="0"/>
                </a:moveTo>
                <a:lnTo>
                  <a:pt x="3823024" y="0"/>
                </a:lnTo>
                <a:lnTo>
                  <a:pt x="3823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6"/>
          <p:cNvSpPr/>
          <p:nvPr/>
        </p:nvSpPr>
        <p:spPr>
          <a:xfrm>
            <a:off x="14471757" y="5608812"/>
            <a:ext cx="3379280" cy="4114800"/>
          </a:xfrm>
          <a:custGeom>
            <a:rect b="b" l="l" r="r" t="t"/>
            <a:pathLst>
              <a:path extrusionOk="0" h="4114800" w="3379280">
                <a:moveTo>
                  <a:pt x="0" y="0"/>
                </a:moveTo>
                <a:lnTo>
                  <a:pt x="3379280" y="0"/>
                </a:lnTo>
                <a:lnTo>
                  <a:pt x="33792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6"/>
          <p:cNvSpPr txBox="1"/>
          <p:nvPr/>
        </p:nvSpPr>
        <p:spPr>
          <a:xfrm>
            <a:off x="1877525" y="-72446"/>
            <a:ext cx="141807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MODA NA ZERO WASTE</a:t>
            </a:r>
            <a:endParaRPr sz="8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7C40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/>
          <p:nvPr/>
        </p:nvSpPr>
        <p:spPr>
          <a:xfrm>
            <a:off x="244987" y="1580180"/>
            <a:ext cx="11456182" cy="7678120"/>
          </a:xfrm>
          <a:custGeom>
            <a:rect b="b" l="l" r="r" t="t"/>
            <a:pathLst>
              <a:path extrusionOk="0" h="7678120" w="11456182">
                <a:moveTo>
                  <a:pt x="0" y="0"/>
                </a:moveTo>
                <a:lnTo>
                  <a:pt x="11456181" y="0"/>
                </a:lnTo>
                <a:lnTo>
                  <a:pt x="11456181" y="7678120"/>
                </a:lnTo>
                <a:lnTo>
                  <a:pt x="0" y="76781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364" l="-28245" r="-31809" t="0"/>
            </a:stretch>
          </a:blipFill>
          <a:ln>
            <a:noFill/>
          </a:ln>
        </p:spPr>
      </p:sp>
      <p:sp>
        <p:nvSpPr>
          <p:cNvPr id="172" name="Google Shape;172;p7"/>
          <p:cNvSpPr/>
          <p:nvPr/>
        </p:nvSpPr>
        <p:spPr>
          <a:xfrm>
            <a:off x="12455341" y="2992380"/>
            <a:ext cx="5832659" cy="7485389"/>
          </a:xfrm>
          <a:custGeom>
            <a:rect b="b" l="l" r="r" t="t"/>
            <a:pathLst>
              <a:path extrusionOk="0" h="7485389" w="5832659">
                <a:moveTo>
                  <a:pt x="0" y="0"/>
                </a:moveTo>
                <a:lnTo>
                  <a:pt x="5832659" y="0"/>
                </a:lnTo>
                <a:lnTo>
                  <a:pt x="5832659" y="7485389"/>
                </a:lnTo>
                <a:lnTo>
                  <a:pt x="0" y="74853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6480" l="-34626" r="-197865" t="0"/>
            </a:stretch>
          </a:blipFill>
          <a:ln>
            <a:noFill/>
          </a:ln>
        </p:spPr>
      </p:sp>
      <p:sp>
        <p:nvSpPr>
          <p:cNvPr id="173" name="Google Shape;173;p7"/>
          <p:cNvSpPr/>
          <p:nvPr/>
        </p:nvSpPr>
        <p:spPr>
          <a:xfrm>
            <a:off x="11701168" y="0"/>
            <a:ext cx="4160674" cy="3442012"/>
          </a:xfrm>
          <a:custGeom>
            <a:rect b="b" l="l" r="r" t="t"/>
            <a:pathLst>
              <a:path extrusionOk="0" h="3442012" w="4160674">
                <a:moveTo>
                  <a:pt x="0" y="0"/>
                </a:moveTo>
                <a:lnTo>
                  <a:pt x="4160674" y="0"/>
                </a:lnTo>
                <a:lnTo>
                  <a:pt x="4160674" y="3442012"/>
                </a:lnTo>
                <a:lnTo>
                  <a:pt x="0" y="34420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7"/>
          <p:cNvSpPr/>
          <p:nvPr/>
        </p:nvSpPr>
        <p:spPr>
          <a:xfrm>
            <a:off x="3950725" y="381547"/>
            <a:ext cx="4044705" cy="647153"/>
          </a:xfrm>
          <a:custGeom>
            <a:rect b="b" l="l" r="r" t="t"/>
            <a:pathLst>
              <a:path extrusionOk="0" h="647153" w="4044705">
                <a:moveTo>
                  <a:pt x="0" y="0"/>
                </a:moveTo>
                <a:lnTo>
                  <a:pt x="4044705" y="0"/>
                </a:lnTo>
                <a:lnTo>
                  <a:pt x="4044705" y="647153"/>
                </a:lnTo>
                <a:lnTo>
                  <a:pt x="0" y="6471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7C40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/>
          <p:nvPr/>
        </p:nvSpPr>
        <p:spPr>
          <a:xfrm>
            <a:off x="0" y="166013"/>
            <a:ext cx="12463251" cy="9550835"/>
          </a:xfrm>
          <a:custGeom>
            <a:rect b="b" l="l" r="r" t="t"/>
            <a:pathLst>
              <a:path extrusionOk="0" h="9550835" w="12463251">
                <a:moveTo>
                  <a:pt x="0" y="0"/>
                </a:moveTo>
                <a:lnTo>
                  <a:pt x="12463251" y="0"/>
                </a:lnTo>
                <a:lnTo>
                  <a:pt x="12463251" y="9550836"/>
                </a:lnTo>
                <a:lnTo>
                  <a:pt x="0" y="9550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8"/>
          <p:cNvSpPr/>
          <p:nvPr/>
        </p:nvSpPr>
        <p:spPr>
          <a:xfrm>
            <a:off x="1452631" y="1806206"/>
            <a:ext cx="9352404" cy="7105326"/>
          </a:xfrm>
          <a:custGeom>
            <a:rect b="b" l="l" r="r" t="t"/>
            <a:pathLst>
              <a:path extrusionOk="0" h="7105326" w="9352404">
                <a:moveTo>
                  <a:pt x="0" y="0"/>
                </a:moveTo>
                <a:lnTo>
                  <a:pt x="9352404" y="0"/>
                </a:lnTo>
                <a:lnTo>
                  <a:pt x="9352404" y="7105326"/>
                </a:lnTo>
                <a:lnTo>
                  <a:pt x="0" y="71053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78025" r="0" t="-5349"/>
            </a:stretch>
          </a:blipFill>
          <a:ln>
            <a:noFill/>
          </a:ln>
        </p:spPr>
      </p:sp>
      <p:sp>
        <p:nvSpPr>
          <p:cNvPr id="181" name="Google Shape;181;p8"/>
          <p:cNvSpPr/>
          <p:nvPr/>
        </p:nvSpPr>
        <p:spPr>
          <a:xfrm>
            <a:off x="13466311" y="1028700"/>
            <a:ext cx="3466720" cy="7710963"/>
          </a:xfrm>
          <a:custGeom>
            <a:rect b="b" l="l" r="r" t="t"/>
            <a:pathLst>
              <a:path extrusionOk="0" h="7710963" w="3466720">
                <a:moveTo>
                  <a:pt x="0" y="0"/>
                </a:moveTo>
                <a:lnTo>
                  <a:pt x="3466720" y="0"/>
                </a:lnTo>
                <a:lnTo>
                  <a:pt x="3466720" y="7710963"/>
                </a:lnTo>
                <a:lnTo>
                  <a:pt x="0" y="7710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7C40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748416" y="-182407"/>
            <a:ext cx="10081571" cy="8912967"/>
            <a:chOff x="0" y="-47625"/>
            <a:chExt cx="2632219" cy="2327106"/>
          </a:xfrm>
        </p:grpSpPr>
        <p:sp>
          <p:nvSpPr>
            <p:cNvPr id="187" name="Google Shape;187;p9"/>
            <p:cNvSpPr/>
            <p:nvPr/>
          </p:nvSpPr>
          <p:spPr>
            <a:xfrm>
              <a:off x="0" y="0"/>
              <a:ext cx="2632219" cy="2279481"/>
            </a:xfrm>
            <a:custGeom>
              <a:rect b="b" l="l" r="r" t="t"/>
              <a:pathLst>
                <a:path extrusionOk="0" h="2279481" w="2632219">
                  <a:moveTo>
                    <a:pt x="39164" y="0"/>
                  </a:moveTo>
                  <a:lnTo>
                    <a:pt x="2593055" y="0"/>
                  </a:lnTo>
                  <a:cubicBezTo>
                    <a:pt x="2614684" y="0"/>
                    <a:pt x="2632219" y="17534"/>
                    <a:pt x="2632219" y="39164"/>
                  </a:cubicBezTo>
                  <a:lnTo>
                    <a:pt x="2632219" y="2240316"/>
                  </a:lnTo>
                  <a:cubicBezTo>
                    <a:pt x="2632219" y="2250703"/>
                    <a:pt x="2628092" y="2260665"/>
                    <a:pt x="2620748" y="2268010"/>
                  </a:cubicBezTo>
                  <a:cubicBezTo>
                    <a:pt x="2613403" y="2275354"/>
                    <a:pt x="2603441" y="2279481"/>
                    <a:pt x="2593055" y="2279481"/>
                  </a:cubicBezTo>
                  <a:lnTo>
                    <a:pt x="39164" y="2279481"/>
                  </a:lnTo>
                  <a:cubicBezTo>
                    <a:pt x="17534" y="2279481"/>
                    <a:pt x="0" y="2261946"/>
                    <a:pt x="0" y="2240316"/>
                  </a:cubicBezTo>
                  <a:lnTo>
                    <a:pt x="0" y="39164"/>
                  </a:lnTo>
                  <a:cubicBezTo>
                    <a:pt x="0" y="28777"/>
                    <a:pt x="4126" y="18816"/>
                    <a:pt x="11471" y="11471"/>
                  </a:cubicBezTo>
                  <a:cubicBezTo>
                    <a:pt x="18816" y="4126"/>
                    <a:pt x="28777" y="0"/>
                    <a:pt x="39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9"/>
            <p:cNvSpPr txBox="1"/>
            <p:nvPr/>
          </p:nvSpPr>
          <p:spPr>
            <a:xfrm>
              <a:off x="0" y="-47625"/>
              <a:ext cx="2632219" cy="2327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9"/>
          <p:cNvSpPr/>
          <p:nvPr/>
        </p:nvSpPr>
        <p:spPr>
          <a:xfrm>
            <a:off x="11287283" y="980309"/>
            <a:ext cx="4834947" cy="7710963"/>
          </a:xfrm>
          <a:custGeom>
            <a:rect b="b" l="l" r="r" t="t"/>
            <a:pathLst>
              <a:path extrusionOk="0" h="7710963" w="4834947">
                <a:moveTo>
                  <a:pt x="0" y="0"/>
                </a:moveTo>
                <a:lnTo>
                  <a:pt x="4834947" y="0"/>
                </a:lnTo>
                <a:lnTo>
                  <a:pt x="4834947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9733" l="0" r="0" t="-19733"/>
            </a:stretch>
          </a:blipFill>
          <a:ln>
            <a:noFill/>
          </a:ln>
        </p:spPr>
      </p:sp>
      <p:sp>
        <p:nvSpPr>
          <p:cNvPr id="190" name="Google Shape;190;p9"/>
          <p:cNvSpPr/>
          <p:nvPr/>
        </p:nvSpPr>
        <p:spPr>
          <a:xfrm>
            <a:off x="8207792" y="6172200"/>
            <a:ext cx="4656667" cy="4114800"/>
          </a:xfrm>
          <a:custGeom>
            <a:rect b="b" l="l" r="r" t="t"/>
            <a:pathLst>
              <a:path extrusionOk="0" h="4114800" w="4656667">
                <a:moveTo>
                  <a:pt x="0" y="0"/>
                </a:moveTo>
                <a:lnTo>
                  <a:pt x="4656666" y="0"/>
                </a:lnTo>
                <a:lnTo>
                  <a:pt x="46566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9"/>
          <p:cNvSpPr txBox="1"/>
          <p:nvPr/>
        </p:nvSpPr>
        <p:spPr>
          <a:xfrm>
            <a:off x="1383505" y="311120"/>
            <a:ext cx="7557795" cy="67926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Moda zero waste i założenia gospodarki o obiegu zamkniętym zrobiły na dzieciach ogromne wrażenie. </a:t>
            </a:r>
            <a:endParaRPr/>
          </a:p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Uczniowie zdecydowali się wdrożyć w życie zasady: </a:t>
            </a:r>
            <a:endParaRPr/>
          </a:p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 (Ograniczaj)</a:t>
            </a:r>
            <a:endParaRPr/>
          </a:p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Reuse (Użyj ponownie)</a:t>
            </a:r>
            <a:endParaRPr/>
          </a:p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Repair (Naprawiaj)</a:t>
            </a:r>
            <a:endParaRPr/>
          </a:p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Recycle (Recykling)</a:t>
            </a:r>
            <a:endParaRPr/>
          </a:p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94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SWAP party na pewno dołączy do imprez cyklicznych w naszej szkole.</a:t>
            </a:r>
            <a:endParaRPr/>
          </a:p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94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