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Override3.xml" ContentType="application/vnd.openxmlformats-officedocument.themeOverride+xml"/>
  <Override PartName="/ppt/theme/themeOverride4.xml" ContentType="application/vnd.openxmlformats-officedocument.themeOverr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pl-PL"/>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4" name="Trójkąt prostokątny 9"/>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grpSp>
        <p:nvGrpSpPr>
          <p:cNvPr id="5" name="Grupa 15"/>
          <p:cNvGrpSpPr>
            <a:grpSpLocks/>
          </p:cNvGrpSpPr>
          <p:nvPr/>
        </p:nvGrpSpPr>
        <p:grpSpPr bwMode="auto">
          <a:xfrm>
            <a:off x="-3175" y="4953000"/>
            <a:ext cx="9147175" cy="1911350"/>
            <a:chOff x="-3765" y="4832896"/>
            <a:chExt cx="9147765" cy="2032192"/>
          </a:xfrm>
        </p:grpSpPr>
        <p:sp>
          <p:nvSpPr>
            <p:cNvPr id="6" name="Dowolny kształt 6"/>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7" name="Dowolny kształt 7"/>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8" name="Dowolny kształt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0" name="Łącznik prosty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ytuł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pl-PL" smtClean="0"/>
              <a:t>Kliknij, aby edytować styl</a:t>
            </a:r>
            <a:endParaRPr lang="en-US"/>
          </a:p>
        </p:txBody>
      </p:sp>
      <p:sp>
        <p:nvSpPr>
          <p:cNvPr id="17" name="Podtytuł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pl-PL" smtClean="0"/>
              <a:t>Kliknij, aby edytować styl wzorca podtytułu</a:t>
            </a:r>
            <a:endParaRPr lang="en-US"/>
          </a:p>
        </p:txBody>
      </p:sp>
      <p:sp>
        <p:nvSpPr>
          <p:cNvPr id="11" name="Symbol zastępczy daty 29"/>
          <p:cNvSpPr>
            <a:spLocks noGrp="1"/>
          </p:cNvSpPr>
          <p:nvPr>
            <p:ph type="dt" sz="half" idx="10"/>
          </p:nvPr>
        </p:nvSpPr>
        <p:spPr/>
        <p:txBody>
          <a:bodyPr/>
          <a:lstStyle>
            <a:lvl1pPr>
              <a:defRPr>
                <a:solidFill>
                  <a:srgbClr val="FFFFFF"/>
                </a:solidFill>
              </a:defRPr>
            </a:lvl1pPr>
            <a:extLst/>
          </a:lstStyle>
          <a:p>
            <a:pPr>
              <a:defRPr/>
            </a:pPr>
            <a:fld id="{59E651BE-38BF-417B-B2D5-89B0D7708B5E}" type="datetimeFigureOut">
              <a:rPr lang="pl-PL"/>
              <a:pPr>
                <a:defRPr/>
              </a:pPr>
              <a:t>2015-03-12</a:t>
            </a:fld>
            <a:endParaRPr lang="pl-PL"/>
          </a:p>
        </p:txBody>
      </p:sp>
      <p:sp>
        <p:nvSpPr>
          <p:cNvPr id="12" name="Symbol zastępczy stopki 18"/>
          <p:cNvSpPr>
            <a:spLocks noGrp="1"/>
          </p:cNvSpPr>
          <p:nvPr>
            <p:ph type="ftr" sz="quarter" idx="11"/>
          </p:nvPr>
        </p:nvSpPr>
        <p:spPr/>
        <p:txBody>
          <a:bodyPr/>
          <a:lstStyle>
            <a:lvl1pPr>
              <a:defRPr>
                <a:solidFill>
                  <a:schemeClr val="accent1">
                    <a:tint val="20000"/>
                  </a:schemeClr>
                </a:solidFill>
              </a:defRPr>
            </a:lvl1pPr>
            <a:extLst/>
          </a:lstStyle>
          <a:p>
            <a:pPr>
              <a:defRPr/>
            </a:pPr>
            <a:endParaRPr lang="pl-PL"/>
          </a:p>
        </p:txBody>
      </p:sp>
      <p:sp>
        <p:nvSpPr>
          <p:cNvPr id="13" name="Symbol zastępczy numeru slajdu 26"/>
          <p:cNvSpPr>
            <a:spLocks noGrp="1"/>
          </p:cNvSpPr>
          <p:nvPr>
            <p:ph type="sldNum" sz="quarter" idx="12"/>
          </p:nvPr>
        </p:nvSpPr>
        <p:spPr/>
        <p:txBody>
          <a:bodyPr/>
          <a:lstStyle>
            <a:lvl1pPr>
              <a:defRPr>
                <a:solidFill>
                  <a:srgbClr val="FFFFFF"/>
                </a:solidFill>
              </a:defRPr>
            </a:lvl1pPr>
            <a:extLst/>
          </a:lstStyle>
          <a:p>
            <a:pPr>
              <a:defRPr/>
            </a:pPr>
            <a:fld id="{83381ECC-B51D-40B4-8EF7-9FF66E6FD355}" type="slidenum">
              <a:rPr lang="pl-PL"/>
              <a:pPr>
                <a:defRPr/>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extLst/>
          </a:lstStyle>
          <a:p>
            <a:r>
              <a:rPr lang="pl-PL" smtClean="0"/>
              <a:t>Kliknij, aby edytować styl</a:t>
            </a:r>
            <a:endParaRPr lang="en-US"/>
          </a:p>
        </p:txBody>
      </p:sp>
      <p:sp>
        <p:nvSpPr>
          <p:cNvPr id="3" name="Symbol zastępczy tytułu pionowego 2"/>
          <p:cNvSpPr>
            <a:spLocks noGrp="1"/>
          </p:cNvSpPr>
          <p:nvPr>
            <p:ph type="body" orient="vert" idx="1"/>
          </p:nvPr>
        </p:nvSpPr>
        <p:spPr>
          <a:xfrm>
            <a:off x="457200" y="1481329"/>
            <a:ext cx="8229600" cy="4386071"/>
          </a:xfrm>
        </p:spPr>
        <p:txBody>
          <a:bodyPr vert="eaVert"/>
          <a:lstStyle>
            <a:extLs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Symbol zastępczy daty 9"/>
          <p:cNvSpPr>
            <a:spLocks noGrp="1"/>
          </p:cNvSpPr>
          <p:nvPr>
            <p:ph type="dt" sz="half" idx="10"/>
          </p:nvPr>
        </p:nvSpPr>
        <p:spPr/>
        <p:txBody>
          <a:bodyPr/>
          <a:lstStyle>
            <a:lvl1pPr>
              <a:defRPr/>
            </a:lvl1pPr>
          </a:lstStyle>
          <a:p>
            <a:pPr>
              <a:defRPr/>
            </a:pPr>
            <a:fld id="{4E03CB5E-7532-4DCD-AA7D-326A75DDFF80}" type="datetimeFigureOut">
              <a:rPr lang="pl-PL"/>
              <a:pPr>
                <a:defRPr/>
              </a:pPr>
              <a:t>2015-03-12</a:t>
            </a:fld>
            <a:endParaRPr lang="pl-PL"/>
          </a:p>
        </p:txBody>
      </p:sp>
      <p:sp>
        <p:nvSpPr>
          <p:cNvPr id="5" name="Symbol zastępczy stopki 21"/>
          <p:cNvSpPr>
            <a:spLocks noGrp="1"/>
          </p:cNvSpPr>
          <p:nvPr>
            <p:ph type="ftr" sz="quarter" idx="11"/>
          </p:nvPr>
        </p:nvSpPr>
        <p:spPr/>
        <p:txBody>
          <a:bodyPr/>
          <a:lstStyle>
            <a:lvl1pPr>
              <a:defRPr/>
            </a:lvl1pPr>
          </a:lstStyle>
          <a:p>
            <a:pPr>
              <a:defRPr/>
            </a:pPr>
            <a:endParaRPr lang="pl-PL"/>
          </a:p>
        </p:txBody>
      </p:sp>
      <p:sp>
        <p:nvSpPr>
          <p:cNvPr id="6" name="Symbol zastępczy numeru slajdu 17"/>
          <p:cNvSpPr>
            <a:spLocks noGrp="1"/>
          </p:cNvSpPr>
          <p:nvPr>
            <p:ph type="sldNum" sz="quarter" idx="12"/>
          </p:nvPr>
        </p:nvSpPr>
        <p:spPr/>
        <p:txBody>
          <a:bodyPr/>
          <a:lstStyle>
            <a:lvl1pPr>
              <a:defRPr/>
            </a:lvl1pPr>
          </a:lstStyle>
          <a:p>
            <a:pPr>
              <a:defRPr/>
            </a:pPr>
            <a:fld id="{4DA51A23-CF3E-4D54-AD95-8A4BB3B53CD7}" type="slidenum">
              <a:rPr lang="pl-PL"/>
              <a:pPr>
                <a:defRPr/>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844013" y="274640"/>
            <a:ext cx="1777470" cy="5592761"/>
          </a:xfrm>
        </p:spPr>
        <p:txBody>
          <a:bodyPr vert="eaVert"/>
          <a:lstStyle>
            <a:extLst/>
          </a:lstStyle>
          <a:p>
            <a:r>
              <a:rPr lang="pl-PL" smtClean="0"/>
              <a:t>Kliknij, aby edytować styl</a:t>
            </a:r>
            <a:endParaRPr lang="en-US"/>
          </a:p>
        </p:txBody>
      </p:sp>
      <p:sp>
        <p:nvSpPr>
          <p:cNvPr id="3" name="Symbol zastępczy tytułu pionowego 2"/>
          <p:cNvSpPr>
            <a:spLocks noGrp="1"/>
          </p:cNvSpPr>
          <p:nvPr>
            <p:ph type="body" orient="vert" idx="1"/>
          </p:nvPr>
        </p:nvSpPr>
        <p:spPr>
          <a:xfrm>
            <a:off x="457200" y="274641"/>
            <a:ext cx="6324600" cy="5592760"/>
          </a:xfrm>
        </p:spPr>
        <p:txBody>
          <a:bodyPr vert="eaVert"/>
          <a:lstStyle>
            <a:extLs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Symbol zastępczy daty 9"/>
          <p:cNvSpPr>
            <a:spLocks noGrp="1"/>
          </p:cNvSpPr>
          <p:nvPr>
            <p:ph type="dt" sz="half" idx="10"/>
          </p:nvPr>
        </p:nvSpPr>
        <p:spPr/>
        <p:txBody>
          <a:bodyPr/>
          <a:lstStyle>
            <a:lvl1pPr>
              <a:defRPr/>
            </a:lvl1pPr>
          </a:lstStyle>
          <a:p>
            <a:pPr>
              <a:defRPr/>
            </a:pPr>
            <a:fld id="{62895409-4A5A-418C-BB01-65C960A60470}" type="datetimeFigureOut">
              <a:rPr lang="pl-PL"/>
              <a:pPr>
                <a:defRPr/>
              </a:pPr>
              <a:t>2015-03-12</a:t>
            </a:fld>
            <a:endParaRPr lang="pl-PL"/>
          </a:p>
        </p:txBody>
      </p:sp>
      <p:sp>
        <p:nvSpPr>
          <p:cNvPr id="5" name="Symbol zastępczy stopki 21"/>
          <p:cNvSpPr>
            <a:spLocks noGrp="1"/>
          </p:cNvSpPr>
          <p:nvPr>
            <p:ph type="ftr" sz="quarter" idx="11"/>
          </p:nvPr>
        </p:nvSpPr>
        <p:spPr/>
        <p:txBody>
          <a:bodyPr/>
          <a:lstStyle>
            <a:lvl1pPr>
              <a:defRPr/>
            </a:lvl1pPr>
          </a:lstStyle>
          <a:p>
            <a:pPr>
              <a:defRPr/>
            </a:pPr>
            <a:endParaRPr lang="pl-PL"/>
          </a:p>
        </p:txBody>
      </p:sp>
      <p:sp>
        <p:nvSpPr>
          <p:cNvPr id="6" name="Symbol zastępczy numeru slajdu 17"/>
          <p:cNvSpPr>
            <a:spLocks noGrp="1"/>
          </p:cNvSpPr>
          <p:nvPr>
            <p:ph type="sldNum" sz="quarter" idx="12"/>
          </p:nvPr>
        </p:nvSpPr>
        <p:spPr/>
        <p:txBody>
          <a:bodyPr/>
          <a:lstStyle>
            <a:lvl1pPr>
              <a:defRPr/>
            </a:lvl1pPr>
          </a:lstStyle>
          <a:p>
            <a:pPr>
              <a:defRPr/>
            </a:pPr>
            <a:fld id="{1D47F8FF-A586-4AFF-AEFF-5C99888BECC9}" type="slidenum">
              <a:rPr lang="pl-PL"/>
              <a:pPr>
                <a:defRPr/>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extLs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7" name="Tytuł 6"/>
          <p:cNvSpPr>
            <a:spLocks noGrp="1"/>
          </p:cNvSpPr>
          <p:nvPr>
            <p:ph type="title"/>
          </p:nvPr>
        </p:nvSpPr>
        <p:spPr/>
        <p:txBody>
          <a:bodyPr rtlCol="0"/>
          <a:lstStyle>
            <a:extLst/>
          </a:lstStyle>
          <a:p>
            <a:r>
              <a:rPr lang="pl-PL" smtClean="0"/>
              <a:t>Kliknij, aby edytować styl</a:t>
            </a:r>
            <a:endParaRPr lang="en-US"/>
          </a:p>
        </p:txBody>
      </p:sp>
      <p:sp>
        <p:nvSpPr>
          <p:cNvPr id="4" name="Symbol zastępczy daty 9"/>
          <p:cNvSpPr>
            <a:spLocks noGrp="1"/>
          </p:cNvSpPr>
          <p:nvPr>
            <p:ph type="dt" sz="half" idx="10"/>
          </p:nvPr>
        </p:nvSpPr>
        <p:spPr/>
        <p:txBody>
          <a:bodyPr/>
          <a:lstStyle>
            <a:lvl1pPr>
              <a:defRPr/>
            </a:lvl1pPr>
          </a:lstStyle>
          <a:p>
            <a:pPr>
              <a:defRPr/>
            </a:pPr>
            <a:fld id="{D8361648-D7C8-414B-8F2B-115F9E5026AF}" type="datetimeFigureOut">
              <a:rPr lang="pl-PL"/>
              <a:pPr>
                <a:defRPr/>
              </a:pPr>
              <a:t>2015-03-12</a:t>
            </a:fld>
            <a:endParaRPr lang="pl-PL"/>
          </a:p>
        </p:txBody>
      </p:sp>
      <p:sp>
        <p:nvSpPr>
          <p:cNvPr id="5" name="Symbol zastępczy stopki 21"/>
          <p:cNvSpPr>
            <a:spLocks noGrp="1"/>
          </p:cNvSpPr>
          <p:nvPr>
            <p:ph type="ftr" sz="quarter" idx="11"/>
          </p:nvPr>
        </p:nvSpPr>
        <p:spPr/>
        <p:txBody>
          <a:bodyPr/>
          <a:lstStyle>
            <a:lvl1pPr>
              <a:defRPr/>
            </a:lvl1pPr>
          </a:lstStyle>
          <a:p>
            <a:pPr>
              <a:defRPr/>
            </a:pPr>
            <a:endParaRPr lang="pl-PL"/>
          </a:p>
        </p:txBody>
      </p:sp>
      <p:sp>
        <p:nvSpPr>
          <p:cNvPr id="6" name="Symbol zastępczy numeru slajdu 17"/>
          <p:cNvSpPr>
            <a:spLocks noGrp="1"/>
          </p:cNvSpPr>
          <p:nvPr>
            <p:ph type="sldNum" sz="quarter" idx="12"/>
          </p:nvPr>
        </p:nvSpPr>
        <p:spPr/>
        <p:txBody>
          <a:bodyPr/>
          <a:lstStyle>
            <a:lvl1pPr>
              <a:defRPr/>
            </a:lvl1pPr>
          </a:lstStyle>
          <a:p>
            <a:pPr>
              <a:defRPr/>
            </a:pPr>
            <a:fld id="{F002961E-FD1D-4A35-9BA0-A024C5F56E61}" type="slidenum">
              <a:rPr lang="pl-PL"/>
              <a:pPr>
                <a:defRPr/>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bg>
      <p:bgRef idx="1002">
        <a:schemeClr val="bg1"/>
      </p:bgRef>
    </p:bg>
    <p:spTree>
      <p:nvGrpSpPr>
        <p:cNvPr id="1" name=""/>
        <p:cNvGrpSpPr/>
        <p:nvPr/>
      </p:nvGrpSpPr>
      <p:grpSpPr>
        <a:xfrm>
          <a:off x="0" y="0"/>
          <a:ext cx="0" cy="0"/>
          <a:chOff x="0" y="0"/>
          <a:chExt cx="0" cy="0"/>
        </a:xfrm>
      </p:grpSpPr>
      <p:sp>
        <p:nvSpPr>
          <p:cNvPr id="4" name="Pagon 6"/>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5" name="Pagon 7"/>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2" name="Tytuł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pl-PL" smtClean="0"/>
              <a:t>Kliknij, aby edytować styl</a:t>
            </a:r>
            <a:endParaRPr lang="en-US"/>
          </a:p>
        </p:txBody>
      </p:sp>
      <p:sp>
        <p:nvSpPr>
          <p:cNvPr id="3" name="Symbol zastępczy tekstu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pl-PL" smtClean="0"/>
              <a:t>Kliknij, aby edytować style wzorca tekstu</a:t>
            </a:r>
          </a:p>
        </p:txBody>
      </p:sp>
      <p:sp>
        <p:nvSpPr>
          <p:cNvPr id="6" name="Symbol zastępczy daty 3"/>
          <p:cNvSpPr>
            <a:spLocks noGrp="1"/>
          </p:cNvSpPr>
          <p:nvPr>
            <p:ph type="dt" sz="half" idx="10"/>
          </p:nvPr>
        </p:nvSpPr>
        <p:spPr/>
        <p:txBody>
          <a:bodyPr/>
          <a:lstStyle>
            <a:lvl1pPr>
              <a:defRPr/>
            </a:lvl1pPr>
            <a:extLst/>
          </a:lstStyle>
          <a:p>
            <a:pPr>
              <a:defRPr/>
            </a:pPr>
            <a:fld id="{35BA287D-36F6-47D3-91EF-2A0002D165AF}" type="datetimeFigureOut">
              <a:rPr lang="pl-PL"/>
              <a:pPr>
                <a:defRPr/>
              </a:pPr>
              <a:t>2015-03-12</a:t>
            </a:fld>
            <a:endParaRPr lang="pl-PL"/>
          </a:p>
        </p:txBody>
      </p:sp>
      <p:sp>
        <p:nvSpPr>
          <p:cNvPr id="7" name="Symbol zastępczy stopki 4"/>
          <p:cNvSpPr>
            <a:spLocks noGrp="1"/>
          </p:cNvSpPr>
          <p:nvPr>
            <p:ph type="ftr" sz="quarter" idx="11"/>
          </p:nvPr>
        </p:nvSpPr>
        <p:spPr/>
        <p:txBody>
          <a:bodyPr/>
          <a:lstStyle>
            <a:lvl1pPr>
              <a:defRPr/>
            </a:lvl1pPr>
            <a:extLst/>
          </a:lstStyle>
          <a:p>
            <a:pPr>
              <a:defRPr/>
            </a:pPr>
            <a:endParaRPr lang="pl-PL"/>
          </a:p>
        </p:txBody>
      </p:sp>
      <p:sp>
        <p:nvSpPr>
          <p:cNvPr id="8" name="Symbol zastępczy numeru slajdu 5"/>
          <p:cNvSpPr>
            <a:spLocks noGrp="1"/>
          </p:cNvSpPr>
          <p:nvPr>
            <p:ph type="sldNum" sz="quarter" idx="12"/>
          </p:nvPr>
        </p:nvSpPr>
        <p:spPr/>
        <p:txBody>
          <a:bodyPr/>
          <a:lstStyle>
            <a:lvl1pPr>
              <a:defRPr/>
            </a:lvl1pPr>
            <a:extLst/>
          </a:lstStyle>
          <a:p>
            <a:pPr>
              <a:defRPr/>
            </a:pPr>
            <a:fld id="{CCC14081-EB5E-4DDA-9813-9D98B1059891}" type="slidenum">
              <a:rPr lang="pl-PL"/>
              <a:pPr>
                <a:defRPr/>
              </a:pPr>
              <a:t>‹#›</a:t>
            </a:fld>
            <a:endParaRPr lang="pl-PL"/>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bg>
      <p:bgRef idx="1002">
        <a:schemeClr val="bg1"/>
      </p:bgRef>
    </p:bg>
    <p:spTree>
      <p:nvGrpSpPr>
        <p:cNvPr id="1" name=""/>
        <p:cNvGrpSpPr/>
        <p:nvPr/>
      </p:nvGrpSpPr>
      <p:grpSpPr>
        <a:xfrm>
          <a:off x="0" y="0"/>
          <a:ext cx="0" cy="0"/>
          <a:chOff x="0" y="0"/>
          <a:chExt cx="0" cy="0"/>
        </a:xfrm>
      </p:grpSpPr>
      <p:sp>
        <p:nvSpPr>
          <p:cNvPr id="3" name="Symbol zastępczy zawartości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Symbol zastępczy zawartości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8" name="Tytuł 7"/>
          <p:cNvSpPr>
            <a:spLocks noGrp="1"/>
          </p:cNvSpPr>
          <p:nvPr>
            <p:ph type="title"/>
          </p:nvPr>
        </p:nvSpPr>
        <p:spPr/>
        <p:txBody>
          <a:bodyPr rtlCol="0"/>
          <a:lstStyle>
            <a:extLst/>
          </a:lstStyle>
          <a:p>
            <a:r>
              <a:rPr lang="pl-PL" smtClean="0"/>
              <a:t>Kliknij, aby edytować styl</a:t>
            </a:r>
            <a:endParaRPr lang="en-US"/>
          </a:p>
        </p:txBody>
      </p:sp>
      <p:sp>
        <p:nvSpPr>
          <p:cNvPr id="5" name="Symbol zastępczy daty 4"/>
          <p:cNvSpPr>
            <a:spLocks noGrp="1"/>
          </p:cNvSpPr>
          <p:nvPr>
            <p:ph type="dt" sz="half" idx="10"/>
          </p:nvPr>
        </p:nvSpPr>
        <p:spPr/>
        <p:txBody>
          <a:bodyPr/>
          <a:lstStyle>
            <a:lvl1pPr>
              <a:defRPr/>
            </a:lvl1pPr>
            <a:extLst/>
          </a:lstStyle>
          <a:p>
            <a:pPr>
              <a:defRPr/>
            </a:pPr>
            <a:fld id="{0CDDCB7D-2B78-46DC-83CF-9D8EFAB37C48}" type="datetimeFigureOut">
              <a:rPr lang="pl-PL"/>
              <a:pPr>
                <a:defRPr/>
              </a:pPr>
              <a:t>2015-03-12</a:t>
            </a:fld>
            <a:endParaRPr lang="pl-PL"/>
          </a:p>
        </p:txBody>
      </p:sp>
      <p:sp>
        <p:nvSpPr>
          <p:cNvPr id="6" name="Symbol zastępczy stopki 5"/>
          <p:cNvSpPr>
            <a:spLocks noGrp="1"/>
          </p:cNvSpPr>
          <p:nvPr>
            <p:ph type="ftr" sz="quarter" idx="11"/>
          </p:nvPr>
        </p:nvSpPr>
        <p:spPr/>
        <p:txBody>
          <a:bodyPr/>
          <a:lstStyle>
            <a:lvl1pPr>
              <a:defRPr/>
            </a:lvl1pPr>
            <a:extLst/>
          </a:lstStyle>
          <a:p>
            <a:pPr>
              <a:defRPr/>
            </a:pPr>
            <a:endParaRPr lang="pl-PL"/>
          </a:p>
        </p:txBody>
      </p:sp>
      <p:sp>
        <p:nvSpPr>
          <p:cNvPr id="7" name="Symbol zastępczy numeru slajdu 6"/>
          <p:cNvSpPr>
            <a:spLocks noGrp="1"/>
          </p:cNvSpPr>
          <p:nvPr>
            <p:ph type="sldNum" sz="quarter" idx="12"/>
          </p:nvPr>
        </p:nvSpPr>
        <p:spPr/>
        <p:txBody>
          <a:bodyPr/>
          <a:lstStyle>
            <a:lvl1pPr>
              <a:defRPr/>
            </a:lvl1pPr>
            <a:extLst/>
          </a:lstStyle>
          <a:p>
            <a:pPr>
              <a:defRPr/>
            </a:pPr>
            <a:fld id="{9D1D2139-D5EC-495B-B743-AC38A69C91CF}" type="slidenum">
              <a:rPr lang="pl-PL"/>
              <a:pPr>
                <a:defRPr/>
              </a:pPr>
              <a:t>‹#›</a:t>
            </a:fld>
            <a:endParaRPr lang="pl-PL"/>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ównanie">
    <p:bg>
      <p:bgRef idx="1003">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8229600" cy="1143000"/>
          </a:xfrm>
        </p:spPr>
        <p:txBody>
          <a:bodyPr/>
          <a:lstStyle>
            <a:lvl1pPr>
              <a:defRPr/>
            </a:lvl1pPr>
            <a:extLst/>
          </a:lstStyle>
          <a:p>
            <a:r>
              <a:rPr lang="pl-PL" smtClean="0"/>
              <a:t>Kliknij, aby edytować styl</a:t>
            </a:r>
            <a:endParaRPr lang="en-US"/>
          </a:p>
        </p:txBody>
      </p:sp>
      <p:sp>
        <p:nvSpPr>
          <p:cNvPr id="3" name="Symbol zastępczy tekstu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pl-PL" smtClean="0"/>
              <a:t>Kliknij, aby edytować style wzorca tekstu</a:t>
            </a:r>
          </a:p>
        </p:txBody>
      </p:sp>
      <p:sp>
        <p:nvSpPr>
          <p:cNvPr id="4" name="Symbol zastępczy tekstu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pl-PL" smtClean="0"/>
              <a:t>Kliknij, aby edytować style wzorca tekstu</a:t>
            </a:r>
          </a:p>
        </p:txBody>
      </p:sp>
      <p:sp>
        <p:nvSpPr>
          <p:cNvPr id="5" name="Symbol zastępczy zawartości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6" name="Symbol zastępczy zawartości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7" name="Symbol zastępczy daty 6"/>
          <p:cNvSpPr>
            <a:spLocks noGrp="1"/>
          </p:cNvSpPr>
          <p:nvPr>
            <p:ph type="dt" sz="half" idx="10"/>
          </p:nvPr>
        </p:nvSpPr>
        <p:spPr/>
        <p:txBody>
          <a:bodyPr/>
          <a:lstStyle>
            <a:lvl1pPr>
              <a:defRPr/>
            </a:lvl1pPr>
            <a:extLst/>
          </a:lstStyle>
          <a:p>
            <a:pPr>
              <a:defRPr/>
            </a:pPr>
            <a:fld id="{9E81880F-7B78-49BC-B5E7-104657F315D3}" type="datetimeFigureOut">
              <a:rPr lang="pl-PL"/>
              <a:pPr>
                <a:defRPr/>
              </a:pPr>
              <a:t>2015-03-12</a:t>
            </a:fld>
            <a:endParaRPr lang="pl-PL"/>
          </a:p>
        </p:txBody>
      </p:sp>
      <p:sp>
        <p:nvSpPr>
          <p:cNvPr id="8" name="Symbol zastępczy stopki 7"/>
          <p:cNvSpPr>
            <a:spLocks noGrp="1"/>
          </p:cNvSpPr>
          <p:nvPr>
            <p:ph type="ftr" sz="quarter" idx="11"/>
          </p:nvPr>
        </p:nvSpPr>
        <p:spPr/>
        <p:txBody>
          <a:bodyPr/>
          <a:lstStyle>
            <a:lvl1pPr>
              <a:defRPr/>
            </a:lvl1pPr>
            <a:extLst/>
          </a:lstStyle>
          <a:p>
            <a:pPr>
              <a:defRPr/>
            </a:pPr>
            <a:endParaRPr lang="pl-PL"/>
          </a:p>
        </p:txBody>
      </p:sp>
      <p:sp>
        <p:nvSpPr>
          <p:cNvPr id="9" name="Symbol zastępczy numeru slajdu 8"/>
          <p:cNvSpPr>
            <a:spLocks noGrp="1"/>
          </p:cNvSpPr>
          <p:nvPr>
            <p:ph type="sldNum" sz="quarter" idx="12"/>
          </p:nvPr>
        </p:nvSpPr>
        <p:spPr/>
        <p:txBody>
          <a:bodyPr/>
          <a:lstStyle>
            <a:lvl1pPr>
              <a:defRPr/>
            </a:lvl1pPr>
            <a:extLst/>
          </a:lstStyle>
          <a:p>
            <a:pPr>
              <a:defRPr/>
            </a:pPr>
            <a:fld id="{AD7DD3CC-596C-4E3D-BFC8-0023F3D45527}" type="slidenum">
              <a:rPr lang="pl-PL"/>
              <a:pPr>
                <a:defRPr/>
              </a:pPr>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bg>
      <p:bgRef idx="1002">
        <a:schemeClr val="bg1"/>
      </p:bgRef>
    </p:bg>
    <p:spTree>
      <p:nvGrpSpPr>
        <p:cNvPr id="1" name=""/>
        <p:cNvGrpSpPr/>
        <p:nvPr/>
      </p:nvGrpSpPr>
      <p:grpSpPr>
        <a:xfrm>
          <a:off x="0" y="0"/>
          <a:ext cx="0" cy="0"/>
          <a:chOff x="0" y="0"/>
          <a:chExt cx="0" cy="0"/>
        </a:xfrm>
      </p:grpSpPr>
      <p:sp>
        <p:nvSpPr>
          <p:cNvPr id="6" name="Tytuł 5"/>
          <p:cNvSpPr>
            <a:spLocks noGrp="1"/>
          </p:cNvSpPr>
          <p:nvPr>
            <p:ph type="title"/>
          </p:nvPr>
        </p:nvSpPr>
        <p:spPr/>
        <p:txBody>
          <a:bodyPr rtlCol="0"/>
          <a:lstStyle>
            <a:extLst/>
          </a:lstStyle>
          <a:p>
            <a:r>
              <a:rPr lang="pl-PL" smtClean="0"/>
              <a:t>Kliknij, aby edytować styl</a:t>
            </a:r>
            <a:endParaRPr lang="en-US"/>
          </a:p>
        </p:txBody>
      </p:sp>
      <p:sp>
        <p:nvSpPr>
          <p:cNvPr id="3" name="Symbol zastępczy daty 2"/>
          <p:cNvSpPr>
            <a:spLocks noGrp="1"/>
          </p:cNvSpPr>
          <p:nvPr>
            <p:ph type="dt" sz="half" idx="10"/>
          </p:nvPr>
        </p:nvSpPr>
        <p:spPr/>
        <p:txBody>
          <a:bodyPr/>
          <a:lstStyle>
            <a:lvl1pPr>
              <a:defRPr/>
            </a:lvl1pPr>
            <a:extLst/>
          </a:lstStyle>
          <a:p>
            <a:pPr>
              <a:defRPr/>
            </a:pPr>
            <a:fld id="{3F9D9FF4-55AC-4B38-8DB5-065D9A6A3B02}" type="datetimeFigureOut">
              <a:rPr lang="pl-PL"/>
              <a:pPr>
                <a:defRPr/>
              </a:pPr>
              <a:t>2015-03-12</a:t>
            </a:fld>
            <a:endParaRPr lang="pl-PL"/>
          </a:p>
        </p:txBody>
      </p:sp>
      <p:sp>
        <p:nvSpPr>
          <p:cNvPr id="4" name="Symbol zastępczy stopki 3"/>
          <p:cNvSpPr>
            <a:spLocks noGrp="1"/>
          </p:cNvSpPr>
          <p:nvPr>
            <p:ph type="ftr" sz="quarter" idx="11"/>
          </p:nvPr>
        </p:nvSpPr>
        <p:spPr/>
        <p:txBody>
          <a:bodyPr/>
          <a:lstStyle>
            <a:lvl1pPr>
              <a:defRPr/>
            </a:lvl1pPr>
            <a:extLst/>
          </a:lstStyle>
          <a:p>
            <a:pPr>
              <a:defRPr/>
            </a:pPr>
            <a:endParaRPr lang="pl-PL"/>
          </a:p>
        </p:txBody>
      </p:sp>
      <p:sp>
        <p:nvSpPr>
          <p:cNvPr id="5" name="Symbol zastępczy numeru slajdu 4"/>
          <p:cNvSpPr>
            <a:spLocks noGrp="1"/>
          </p:cNvSpPr>
          <p:nvPr>
            <p:ph type="sldNum" sz="quarter" idx="12"/>
          </p:nvPr>
        </p:nvSpPr>
        <p:spPr/>
        <p:txBody>
          <a:bodyPr/>
          <a:lstStyle>
            <a:lvl1pPr>
              <a:defRPr/>
            </a:lvl1pPr>
            <a:extLst/>
          </a:lstStyle>
          <a:p>
            <a:pPr>
              <a:defRPr/>
            </a:pPr>
            <a:fld id="{C1F4A7EE-5882-459A-B52C-7B3A8A8670F6}" type="slidenum">
              <a:rPr lang="pl-PL"/>
              <a:pPr>
                <a:defRPr/>
              </a:pPr>
              <a:t>‹#›</a:t>
            </a:fld>
            <a:endParaRPr lang="pl-PL"/>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9"/>
          <p:cNvSpPr>
            <a:spLocks noGrp="1"/>
          </p:cNvSpPr>
          <p:nvPr>
            <p:ph type="dt" sz="half" idx="10"/>
          </p:nvPr>
        </p:nvSpPr>
        <p:spPr/>
        <p:txBody>
          <a:bodyPr/>
          <a:lstStyle>
            <a:lvl1pPr>
              <a:defRPr/>
            </a:lvl1pPr>
          </a:lstStyle>
          <a:p>
            <a:pPr>
              <a:defRPr/>
            </a:pPr>
            <a:fld id="{BCC49088-B6AB-49AC-B98C-AA71FFEA2E18}" type="datetimeFigureOut">
              <a:rPr lang="pl-PL"/>
              <a:pPr>
                <a:defRPr/>
              </a:pPr>
              <a:t>2015-03-12</a:t>
            </a:fld>
            <a:endParaRPr lang="pl-PL"/>
          </a:p>
        </p:txBody>
      </p:sp>
      <p:sp>
        <p:nvSpPr>
          <p:cNvPr id="3" name="Symbol zastępczy stopki 21"/>
          <p:cNvSpPr>
            <a:spLocks noGrp="1"/>
          </p:cNvSpPr>
          <p:nvPr>
            <p:ph type="ftr" sz="quarter" idx="11"/>
          </p:nvPr>
        </p:nvSpPr>
        <p:spPr/>
        <p:txBody>
          <a:bodyPr/>
          <a:lstStyle>
            <a:lvl1pPr>
              <a:defRPr/>
            </a:lvl1pPr>
          </a:lstStyle>
          <a:p>
            <a:pPr>
              <a:defRPr/>
            </a:pPr>
            <a:endParaRPr lang="pl-PL"/>
          </a:p>
        </p:txBody>
      </p:sp>
      <p:sp>
        <p:nvSpPr>
          <p:cNvPr id="4" name="Symbol zastępczy numeru slajdu 17"/>
          <p:cNvSpPr>
            <a:spLocks noGrp="1"/>
          </p:cNvSpPr>
          <p:nvPr>
            <p:ph type="sldNum" sz="quarter" idx="12"/>
          </p:nvPr>
        </p:nvSpPr>
        <p:spPr/>
        <p:txBody>
          <a:bodyPr/>
          <a:lstStyle>
            <a:lvl1pPr>
              <a:defRPr/>
            </a:lvl1pPr>
          </a:lstStyle>
          <a:p>
            <a:pPr>
              <a:defRPr/>
            </a:pPr>
            <a:fld id="{EBCFE3BC-961C-4802-9ECB-81A55CCC7DFD}" type="slidenum">
              <a:rPr lang="pl-PL"/>
              <a:pPr>
                <a:defRPr/>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bg>
      <p:bgRef idx="1003">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pl-PL" smtClean="0"/>
              <a:t>Kliknij, aby edytować styl</a:t>
            </a:r>
            <a:endParaRPr lang="en-US"/>
          </a:p>
        </p:txBody>
      </p:sp>
      <p:sp>
        <p:nvSpPr>
          <p:cNvPr id="3" name="Symbol zastępczy tekstu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pl-PL" smtClean="0"/>
              <a:t>Kliknij, aby edytować style wzorca tekstu</a:t>
            </a:r>
          </a:p>
        </p:txBody>
      </p:sp>
      <p:sp>
        <p:nvSpPr>
          <p:cNvPr id="4" name="Symbol zastępczy zawartości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5" name="Symbol zastępczy daty 4"/>
          <p:cNvSpPr>
            <a:spLocks noGrp="1"/>
          </p:cNvSpPr>
          <p:nvPr>
            <p:ph type="dt" sz="half" idx="10"/>
          </p:nvPr>
        </p:nvSpPr>
        <p:spPr/>
        <p:txBody>
          <a:bodyPr/>
          <a:lstStyle>
            <a:lvl1pPr>
              <a:defRPr/>
            </a:lvl1pPr>
            <a:extLst/>
          </a:lstStyle>
          <a:p>
            <a:pPr>
              <a:defRPr/>
            </a:pPr>
            <a:fld id="{45729C04-615B-4F34-9350-EDF848C712FE}" type="datetimeFigureOut">
              <a:rPr lang="pl-PL"/>
              <a:pPr>
                <a:defRPr/>
              </a:pPr>
              <a:t>2015-03-12</a:t>
            </a:fld>
            <a:endParaRPr lang="pl-PL"/>
          </a:p>
        </p:txBody>
      </p:sp>
      <p:sp>
        <p:nvSpPr>
          <p:cNvPr id="6" name="Symbol zastępczy stopki 5"/>
          <p:cNvSpPr>
            <a:spLocks noGrp="1"/>
          </p:cNvSpPr>
          <p:nvPr>
            <p:ph type="ftr" sz="quarter" idx="11"/>
          </p:nvPr>
        </p:nvSpPr>
        <p:spPr/>
        <p:txBody>
          <a:bodyPr/>
          <a:lstStyle>
            <a:lvl1pPr>
              <a:defRPr/>
            </a:lvl1pPr>
            <a:extLst/>
          </a:lstStyle>
          <a:p>
            <a:pPr>
              <a:defRPr/>
            </a:pPr>
            <a:endParaRPr lang="pl-PL"/>
          </a:p>
        </p:txBody>
      </p:sp>
      <p:sp>
        <p:nvSpPr>
          <p:cNvPr id="7" name="Symbol zastępczy numeru slajdu 6"/>
          <p:cNvSpPr>
            <a:spLocks noGrp="1"/>
          </p:cNvSpPr>
          <p:nvPr>
            <p:ph type="sldNum" sz="quarter" idx="12"/>
          </p:nvPr>
        </p:nvSpPr>
        <p:spPr/>
        <p:txBody>
          <a:bodyPr/>
          <a:lstStyle>
            <a:lvl1pPr>
              <a:defRPr/>
            </a:lvl1pPr>
            <a:extLst/>
          </a:lstStyle>
          <a:p>
            <a:pPr>
              <a:defRPr/>
            </a:pPr>
            <a:fld id="{19CF71D7-94E9-4149-A3BB-89E7E8B094DD}" type="slidenum">
              <a:rPr lang="pl-PL"/>
              <a:pPr>
                <a:defRPr/>
              </a:pPr>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bg>
      <p:bgRef idx="1002">
        <a:schemeClr val="bg1"/>
      </p:bgRef>
    </p:bg>
    <p:spTree>
      <p:nvGrpSpPr>
        <p:cNvPr id="1" name=""/>
        <p:cNvGrpSpPr/>
        <p:nvPr/>
      </p:nvGrpSpPr>
      <p:grpSpPr>
        <a:xfrm>
          <a:off x="0" y="0"/>
          <a:ext cx="0" cy="0"/>
          <a:chOff x="0" y="0"/>
          <a:chExt cx="0" cy="0"/>
        </a:xfrm>
      </p:grpSpPr>
      <p:sp>
        <p:nvSpPr>
          <p:cNvPr id="5" name="Dowolny kształt 7"/>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6" name="Dowolny kształt 8"/>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7" name="Trójkąt prostokątny 9"/>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8" name="Łącznik prosty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Pagon 11"/>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10" name="Pagon 12"/>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4" name="Symbol zastępczy tekstu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pl-PL" smtClean="0"/>
              <a:t>Kliknij, aby edytować style wzorca tekstu</a:t>
            </a:r>
          </a:p>
        </p:txBody>
      </p:sp>
      <p:sp>
        <p:nvSpPr>
          <p:cNvPr id="3" name="Symbol zastępczy obrazu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pl-PL" noProof="0" smtClean="0"/>
              <a:t>Kliknij ikonę, aby dodać obraz</a:t>
            </a:r>
            <a:endParaRPr lang="en-US" noProof="0" dirty="0"/>
          </a:p>
        </p:txBody>
      </p:sp>
      <p:sp>
        <p:nvSpPr>
          <p:cNvPr id="2" name="Tytuł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pl-PL" smtClean="0"/>
              <a:t>Kliknij, aby edytować styl</a:t>
            </a:r>
            <a:endParaRPr lang="en-US"/>
          </a:p>
        </p:txBody>
      </p:sp>
      <p:sp>
        <p:nvSpPr>
          <p:cNvPr id="11" name="Symbol zastępczy daty 4"/>
          <p:cNvSpPr>
            <a:spLocks noGrp="1"/>
          </p:cNvSpPr>
          <p:nvPr>
            <p:ph type="dt" sz="half" idx="10"/>
          </p:nvPr>
        </p:nvSpPr>
        <p:spPr/>
        <p:txBody>
          <a:bodyPr/>
          <a:lstStyle>
            <a:lvl1pPr>
              <a:defRPr>
                <a:solidFill>
                  <a:schemeClr val="tx1"/>
                </a:solidFill>
              </a:defRPr>
            </a:lvl1pPr>
            <a:extLst/>
          </a:lstStyle>
          <a:p>
            <a:pPr>
              <a:defRPr/>
            </a:pPr>
            <a:fld id="{3AA37C20-3CA8-406C-BC00-C8C5E50D2EB5}" type="datetimeFigureOut">
              <a:rPr lang="pl-PL"/>
              <a:pPr>
                <a:defRPr/>
              </a:pPr>
              <a:t>2015-03-12</a:t>
            </a:fld>
            <a:endParaRPr lang="pl-PL"/>
          </a:p>
        </p:txBody>
      </p:sp>
      <p:sp>
        <p:nvSpPr>
          <p:cNvPr id="12" name="Symbol zastępczy stopki 5"/>
          <p:cNvSpPr>
            <a:spLocks noGrp="1"/>
          </p:cNvSpPr>
          <p:nvPr>
            <p:ph type="ftr" sz="quarter" idx="11"/>
          </p:nvPr>
        </p:nvSpPr>
        <p:spPr/>
        <p:txBody>
          <a:bodyPr/>
          <a:lstStyle>
            <a:lvl1pPr>
              <a:defRPr>
                <a:solidFill>
                  <a:schemeClr val="tx1"/>
                </a:solidFill>
              </a:defRPr>
            </a:lvl1pPr>
            <a:extLst/>
          </a:lstStyle>
          <a:p>
            <a:pPr>
              <a:defRPr/>
            </a:pPr>
            <a:endParaRPr lang="pl-PL"/>
          </a:p>
        </p:txBody>
      </p:sp>
      <p:sp>
        <p:nvSpPr>
          <p:cNvPr id="13" name="Symbol zastępczy numeru slajdu 6"/>
          <p:cNvSpPr>
            <a:spLocks noGrp="1"/>
          </p:cNvSpPr>
          <p:nvPr>
            <p:ph type="sldNum" sz="quarter" idx="12"/>
          </p:nvPr>
        </p:nvSpPr>
        <p:spPr/>
        <p:txBody>
          <a:bodyPr/>
          <a:lstStyle>
            <a:lvl1pPr>
              <a:defRPr>
                <a:solidFill>
                  <a:schemeClr val="tx1"/>
                </a:solidFill>
              </a:defRPr>
            </a:lvl1pPr>
            <a:extLst/>
          </a:lstStyle>
          <a:p>
            <a:pPr>
              <a:defRPr/>
            </a:pPr>
            <a:fld id="{8AB364E5-FCF9-4209-858B-15BAE08F35FC}" type="slidenum">
              <a:rPr lang="pl-PL"/>
              <a:pPr>
                <a:defRPr/>
              </a:pPr>
              <a:t>‹#›</a:t>
            </a:fld>
            <a:endParaRPr lang="pl-PL"/>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Dowolny kształt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2" name="Dowolny kształt 11"/>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4" name="Trójkąt prostokątny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5" name="Łącznik prosty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Symbol zastępczy tytułu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pl-PL" smtClean="0"/>
              <a:t>Kliknij, aby edytować styl</a:t>
            </a:r>
            <a:endParaRPr lang="en-US"/>
          </a:p>
        </p:txBody>
      </p:sp>
      <p:sp>
        <p:nvSpPr>
          <p:cNvPr id="1033" name="Symbol zastępczy tekstu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smtClean="0"/>
          </a:p>
        </p:txBody>
      </p:sp>
      <p:sp>
        <p:nvSpPr>
          <p:cNvPr id="10" name="Symbol zastępczy daty 9"/>
          <p:cNvSpPr>
            <a:spLocks noGrp="1"/>
          </p:cNvSpPr>
          <p:nvPr>
            <p:ph type="dt" sz="half" idx="2"/>
          </p:nvPr>
        </p:nvSpPr>
        <p:spPr>
          <a:xfrm>
            <a:off x="6727825" y="6408738"/>
            <a:ext cx="1919288" cy="365125"/>
          </a:xfrm>
          <a:prstGeom prst="rect">
            <a:avLst/>
          </a:prstGeom>
        </p:spPr>
        <p:txBody>
          <a:bodyPr vert="horz" anchor="b"/>
          <a:lstStyle>
            <a:lvl1pPr algn="l" eaLnBrk="1" fontAlgn="auto" latinLnBrk="0" hangingPunct="1">
              <a:spcBef>
                <a:spcPts val="0"/>
              </a:spcBef>
              <a:spcAft>
                <a:spcPts val="0"/>
              </a:spcAft>
              <a:defRPr kumimoji="0" sz="1000">
                <a:solidFill>
                  <a:schemeClr val="tx1"/>
                </a:solidFill>
                <a:latin typeface="+mn-lt"/>
                <a:cs typeface="+mn-cs"/>
              </a:defRPr>
            </a:lvl1pPr>
            <a:extLst/>
          </a:lstStyle>
          <a:p>
            <a:pPr>
              <a:defRPr/>
            </a:pPr>
            <a:fld id="{A07DB7D9-56B9-4275-97A7-8020D6164E52}" type="datetimeFigureOut">
              <a:rPr lang="pl-PL"/>
              <a:pPr>
                <a:defRPr/>
              </a:pPr>
              <a:t>2015-03-12</a:t>
            </a:fld>
            <a:endParaRPr lang="pl-PL"/>
          </a:p>
        </p:txBody>
      </p:sp>
      <p:sp>
        <p:nvSpPr>
          <p:cNvPr id="22" name="Symbol zastępczy stopki 21"/>
          <p:cNvSpPr>
            <a:spLocks noGrp="1"/>
          </p:cNvSpPr>
          <p:nvPr>
            <p:ph type="ftr" sz="quarter" idx="3"/>
          </p:nvPr>
        </p:nvSpPr>
        <p:spPr>
          <a:xfrm>
            <a:off x="4379913" y="6408738"/>
            <a:ext cx="2351087" cy="3651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cs typeface="+mn-cs"/>
              </a:defRPr>
            </a:lvl1pPr>
            <a:extLst/>
          </a:lstStyle>
          <a:p>
            <a:pPr>
              <a:defRPr/>
            </a:pPr>
            <a:endParaRPr lang="pl-PL"/>
          </a:p>
        </p:txBody>
      </p:sp>
      <p:sp>
        <p:nvSpPr>
          <p:cNvPr id="18" name="Symbol zastępczy numeru slajdu 17"/>
          <p:cNvSpPr>
            <a:spLocks noGrp="1"/>
          </p:cNvSpPr>
          <p:nvPr>
            <p:ph type="sldNum" sz="quarter" idx="4"/>
          </p:nvPr>
        </p:nvSpPr>
        <p:spPr>
          <a:xfrm>
            <a:off x="8647113" y="6408738"/>
            <a:ext cx="366712" cy="365125"/>
          </a:xfrm>
          <a:prstGeom prst="rect">
            <a:avLst/>
          </a:prstGeom>
        </p:spPr>
        <p:txBody>
          <a:bodyPr vert="horz" anchor="b"/>
          <a:lstStyle>
            <a:lvl1pPr algn="r" eaLnBrk="1" fontAlgn="auto" latinLnBrk="0" hangingPunct="1">
              <a:spcBef>
                <a:spcPts val="0"/>
              </a:spcBef>
              <a:spcAft>
                <a:spcPts val="0"/>
              </a:spcAft>
              <a:defRPr kumimoji="0" sz="1000" b="0">
                <a:solidFill>
                  <a:schemeClr val="tx1"/>
                </a:solidFill>
                <a:latin typeface="+mn-lt"/>
                <a:cs typeface="+mn-cs"/>
              </a:defRPr>
            </a:lvl1pPr>
            <a:extLst/>
          </a:lstStyle>
          <a:p>
            <a:pPr>
              <a:defRPr/>
            </a:pPr>
            <a:fld id="{97F9FFE2-93CF-4896-8EBF-CEEE7400B839}" type="slidenum">
              <a:rPr lang="pl-PL"/>
              <a:pPr>
                <a:defRPr/>
              </a:pPr>
              <a:t>‹#›</a:t>
            </a:fld>
            <a:endParaRPr lang="pl-PL"/>
          </a:p>
        </p:txBody>
      </p:sp>
    </p:spTree>
  </p:cSld>
  <p:clrMap bg1="lt1" tx1="dk1" bg2="lt2" tx2="dk2" accent1="accent1" accent2="accent2" accent3="accent3" accent4="accent4" accent5="accent5" accent6="accent6" hlink="hlink" folHlink="folHlink"/>
  <p:sldLayoutIdLst>
    <p:sldLayoutId id="2147483738" r:id="rId1"/>
    <p:sldLayoutId id="2147483734" r:id="rId2"/>
    <p:sldLayoutId id="2147483739" r:id="rId3"/>
    <p:sldLayoutId id="2147483740" r:id="rId4"/>
    <p:sldLayoutId id="2147483741" r:id="rId5"/>
    <p:sldLayoutId id="2147483742" r:id="rId6"/>
    <p:sldLayoutId id="2147483735" r:id="rId7"/>
    <p:sldLayoutId id="2147483743" r:id="rId8"/>
    <p:sldLayoutId id="2147483744" r:id="rId9"/>
    <p:sldLayoutId id="2147483736" r:id="rId10"/>
    <p:sldLayoutId id="2147483737" r:id="rId11"/>
  </p:sldLayoutIdLst>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540544" y="836712"/>
            <a:ext cx="8062912" cy="3528392"/>
          </a:xfrm>
        </p:spPr>
        <p:txBody>
          <a:bodyPr>
            <a:normAutofit fontScale="90000"/>
          </a:bodyPr>
          <a:lstStyle/>
          <a:p>
            <a:pPr eaLnBrk="1" fontAlgn="auto" hangingPunct="1">
              <a:spcAft>
                <a:spcPts val="0"/>
              </a:spcAft>
              <a:defRPr/>
            </a:pPr>
            <a:r>
              <a:rPr lang="pl-PL" dirty="0" smtClean="0"/>
              <a:t>Postawy rodzicielskie i ich wpływ na rozwój osobowości i zachowanie dziecka</a:t>
            </a:r>
            <a:br>
              <a:rPr lang="pl-PL" dirty="0" smtClean="0"/>
            </a:br>
            <a:endParaRPr lang="pl-PL"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ymbol zastępczy zawartości 1"/>
          <p:cNvSpPr>
            <a:spLocks noGrp="1"/>
          </p:cNvSpPr>
          <p:nvPr>
            <p:ph idx="1"/>
          </p:nvPr>
        </p:nvSpPr>
        <p:spPr>
          <a:xfrm>
            <a:off x="457200" y="1844675"/>
            <a:ext cx="8229600" cy="4162425"/>
          </a:xfrm>
        </p:spPr>
        <p:txBody>
          <a:bodyPr/>
          <a:lstStyle/>
          <a:p>
            <a:pPr eaLnBrk="1" hangingPunct="1"/>
            <a:endParaRPr lang="pl-PL" smtClean="0"/>
          </a:p>
          <a:p>
            <a:pPr eaLnBrk="1" hangingPunct="1"/>
            <a:endParaRPr lang="pl-PL" smtClean="0"/>
          </a:p>
          <a:p>
            <a:pPr eaLnBrk="1" hangingPunct="1"/>
            <a:r>
              <a:rPr lang="pl-PL" smtClean="0"/>
              <a:t>Rodzice darzą dziecko zaufaniem i pozostawiają mu duży margines swobody. Z jednej strony chronią dziecko, a z drugiej sprawiają, by wkraczał w otaczający go świat.</a:t>
            </a:r>
          </a:p>
          <a:p>
            <a:pPr eaLnBrk="1" hangingPunct="1"/>
            <a:r>
              <a:rPr lang="pl-PL" smtClean="0"/>
              <a:t>Taka postawa zwiększa samodzielność, rozwija aktywność.</a:t>
            </a:r>
          </a:p>
        </p:txBody>
      </p:sp>
      <p:sp>
        <p:nvSpPr>
          <p:cNvPr id="3" name="Tytuł 2"/>
          <p:cNvSpPr>
            <a:spLocks noGrp="1"/>
          </p:cNvSpPr>
          <p:nvPr>
            <p:ph type="title"/>
          </p:nvPr>
        </p:nvSpPr>
        <p:spPr/>
        <p:txBody>
          <a:bodyPr/>
          <a:lstStyle/>
          <a:p>
            <a:pPr eaLnBrk="1" fontAlgn="auto" hangingPunct="1">
              <a:spcAft>
                <a:spcPts val="0"/>
              </a:spcAft>
              <a:defRPr/>
            </a:pPr>
            <a:r>
              <a:rPr lang="pl-PL" dirty="0" smtClean="0"/>
              <a:t>Rozumna swoboda </a:t>
            </a:r>
            <a:endParaRPr lang="pl-PL" dirty="0"/>
          </a:p>
        </p:txBody>
      </p:sp>
      <p:pic>
        <p:nvPicPr>
          <p:cNvPr id="18436" name="Obraz 3" descr="swoboda.jpg"/>
          <p:cNvPicPr>
            <a:picLocks noChangeAspect="1"/>
          </p:cNvPicPr>
          <p:nvPr/>
        </p:nvPicPr>
        <p:blipFill>
          <a:blip r:embed="rId2" cstate="print"/>
          <a:srcRect/>
          <a:stretch>
            <a:fillRect/>
          </a:stretch>
        </p:blipFill>
        <p:spPr bwMode="auto">
          <a:xfrm>
            <a:off x="5651500" y="476250"/>
            <a:ext cx="2838450" cy="18002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628775"/>
            <a:ext cx="8229600" cy="4378325"/>
          </a:xfrm>
        </p:spPr>
        <p:txBody>
          <a:bodyPr>
            <a:normAutofit lnSpcReduction="10000"/>
          </a:bodyPr>
          <a:lstStyle/>
          <a:p>
            <a:pPr marL="365760" indent="-256032" eaLnBrk="1" fontAlgn="auto" hangingPunct="1">
              <a:spcAft>
                <a:spcPts val="0"/>
              </a:spcAft>
              <a:buFont typeface="Wingdings 3"/>
              <a:buChar char=""/>
              <a:defRPr/>
            </a:pPr>
            <a:endParaRPr lang="pl-PL" dirty="0" smtClean="0"/>
          </a:p>
          <a:p>
            <a:pPr marL="365760" indent="-256032" eaLnBrk="1" fontAlgn="auto" hangingPunct="1">
              <a:spcAft>
                <a:spcPts val="0"/>
              </a:spcAft>
              <a:buFont typeface="Wingdings 3"/>
              <a:buChar char=""/>
              <a:defRPr/>
            </a:pPr>
            <a:r>
              <a:rPr lang="pl-PL" dirty="0" smtClean="0"/>
              <a:t>Rodzice traktują dziecko osobowo, poszerzają obszary jego samodzielności i uczą konsekwencji oraz odpowiedzialności za swoje działania. Wspólnie z dzieckiem uzgadniają jego prawa i obowiązki. Wyjaśniają , tłumaczą i zawsze są gotowi, by pomóc.</a:t>
            </a:r>
          </a:p>
          <a:p>
            <a:pPr marL="365760" indent="-256032" eaLnBrk="1" fontAlgn="auto" hangingPunct="1">
              <a:spcAft>
                <a:spcPts val="0"/>
              </a:spcAft>
              <a:buFont typeface="Wingdings 3"/>
              <a:buChar char=""/>
              <a:defRPr/>
            </a:pPr>
            <a:r>
              <a:rPr lang="pl-PL" dirty="0" smtClean="0"/>
              <a:t>Postawa taka uczy lojalności, solidarności, samodzielności i rozwija twórczy stosunek do różnorodnych wyzwań.</a:t>
            </a:r>
            <a:endParaRPr lang="pl-PL" dirty="0"/>
          </a:p>
        </p:txBody>
      </p:sp>
      <p:sp>
        <p:nvSpPr>
          <p:cNvPr id="3" name="Tytuł 2"/>
          <p:cNvSpPr>
            <a:spLocks noGrp="1"/>
          </p:cNvSpPr>
          <p:nvPr>
            <p:ph type="title"/>
          </p:nvPr>
        </p:nvSpPr>
        <p:spPr/>
        <p:txBody>
          <a:bodyPr/>
          <a:lstStyle/>
          <a:p>
            <a:pPr eaLnBrk="1" fontAlgn="auto" hangingPunct="1">
              <a:spcAft>
                <a:spcPts val="0"/>
              </a:spcAft>
              <a:defRPr/>
            </a:pPr>
            <a:r>
              <a:rPr lang="pl-PL" dirty="0" smtClean="0"/>
              <a:t>Uznanie praw  </a:t>
            </a:r>
            <a:endParaRPr lang="pl-PL" dirty="0"/>
          </a:p>
        </p:txBody>
      </p:sp>
      <p:pic>
        <p:nvPicPr>
          <p:cNvPr id="19460" name="Obraz 3" descr="imagesMQ1JT9LU.jpg"/>
          <p:cNvPicPr>
            <a:picLocks noChangeAspect="1"/>
          </p:cNvPicPr>
          <p:nvPr/>
        </p:nvPicPr>
        <p:blipFill>
          <a:blip r:embed="rId2" cstate="print"/>
          <a:srcRect/>
          <a:stretch>
            <a:fillRect/>
          </a:stretch>
        </p:blipFill>
        <p:spPr bwMode="auto">
          <a:xfrm>
            <a:off x="5651500" y="188913"/>
            <a:ext cx="2619375" cy="17430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ymbol zastępczy zawartości 1"/>
          <p:cNvSpPr>
            <a:spLocks noGrp="1"/>
          </p:cNvSpPr>
          <p:nvPr>
            <p:ph idx="1"/>
          </p:nvPr>
        </p:nvSpPr>
        <p:spPr/>
        <p:txBody>
          <a:bodyPr/>
          <a:lstStyle/>
          <a:p>
            <a:pPr eaLnBrk="1" hangingPunct="1"/>
            <a:r>
              <a:rPr lang="pl-PL" smtClean="0"/>
              <a:t>Postawa przeciwstawna do akceptacji. Rodzice odrzucający dziecko nie lubią go, nie interesują się nim. Mogą być wobec niego agresywni, nadmiernie krytykujący, stosujący rygorystyczne kary. Postawę tę cechuje nadmierny dystans uczuciowy i dominacja rodziców.</a:t>
            </a:r>
          </a:p>
          <a:p>
            <a:pPr eaLnBrk="1" hangingPunct="1"/>
            <a:r>
              <a:rPr lang="pl-PL" smtClean="0"/>
              <a:t>Postawa taka sprzyja kształtowaniu się u dziecka agresywności, kłótliwości, bezradności, lękliwości, nieposłuszeństwa.</a:t>
            </a:r>
          </a:p>
        </p:txBody>
      </p:sp>
      <p:sp>
        <p:nvSpPr>
          <p:cNvPr id="3" name="Tytuł 2"/>
          <p:cNvSpPr>
            <a:spLocks noGrp="1"/>
          </p:cNvSpPr>
          <p:nvPr>
            <p:ph type="title"/>
          </p:nvPr>
        </p:nvSpPr>
        <p:spPr/>
        <p:txBody>
          <a:bodyPr/>
          <a:lstStyle/>
          <a:p>
            <a:pPr eaLnBrk="1" fontAlgn="auto" hangingPunct="1">
              <a:spcAft>
                <a:spcPts val="0"/>
              </a:spcAft>
              <a:defRPr/>
            </a:pPr>
            <a:r>
              <a:rPr lang="pl-PL" dirty="0" smtClean="0"/>
              <a:t>Odrzucenie</a:t>
            </a:r>
            <a:endParaRPr lang="pl-PL" dirty="0"/>
          </a:p>
        </p:txBody>
      </p:sp>
      <p:pic>
        <p:nvPicPr>
          <p:cNvPr id="20484" name="Obraz 3" descr="smutne.png"/>
          <p:cNvPicPr>
            <a:picLocks noChangeAspect="1"/>
          </p:cNvPicPr>
          <p:nvPr/>
        </p:nvPicPr>
        <p:blipFill>
          <a:blip r:embed="rId2" cstate="print"/>
          <a:srcRect/>
          <a:stretch>
            <a:fillRect/>
          </a:stretch>
        </p:blipFill>
        <p:spPr bwMode="auto">
          <a:xfrm>
            <a:off x="4500563" y="260350"/>
            <a:ext cx="3240087" cy="12239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92500" lnSpcReduction="20000"/>
          </a:bodyPr>
          <a:lstStyle/>
          <a:p>
            <a:pPr marL="365760" indent="-256032" eaLnBrk="1" fontAlgn="auto" hangingPunct="1">
              <a:spcAft>
                <a:spcPts val="0"/>
              </a:spcAft>
              <a:buFont typeface="Wingdings 3"/>
              <a:buChar char=""/>
              <a:defRPr/>
            </a:pPr>
            <a:endParaRPr lang="pl-PL" dirty="0" smtClean="0"/>
          </a:p>
          <a:p>
            <a:pPr marL="365760" indent="-256032" eaLnBrk="1" fontAlgn="auto" hangingPunct="1">
              <a:spcAft>
                <a:spcPts val="0"/>
              </a:spcAft>
              <a:buFont typeface="Wingdings 3"/>
              <a:buChar char=""/>
              <a:defRPr/>
            </a:pPr>
            <a:r>
              <a:rPr lang="pl-PL" dirty="0" smtClean="0"/>
              <a:t>Postawę tę charakteryzuje obojętność uczuciowa rodziców wobec dziecka, którzy nie usiłują nawiązywać z nim kontaktów. Nie są zainteresowani problemami dziecka, planami, marzeniami itp. Przebywanie z nim nie sprawia im przyjemności, więc unikają go. Wykazują również brak stałości w wymaganiach wobec dziecka oraz brak współpracy.</a:t>
            </a:r>
          </a:p>
          <a:p>
            <a:pPr marL="365760" indent="-256032" eaLnBrk="1" fontAlgn="auto" hangingPunct="1">
              <a:spcAft>
                <a:spcPts val="0"/>
              </a:spcAft>
              <a:buFont typeface="Wingdings 3"/>
              <a:buChar char=""/>
              <a:defRPr/>
            </a:pPr>
            <a:r>
              <a:rPr lang="pl-PL" dirty="0" smtClean="0"/>
              <a:t>Taka postawa może prowadzić do tego, że dziecko będzie przejawiało trudności w nawiązywaniu kontaktów, będzie wrogo nastawione do ludzi, nieufne, bojaźliwe.</a:t>
            </a:r>
          </a:p>
          <a:p>
            <a:pPr marL="365760" indent="-256032" eaLnBrk="1" fontAlgn="auto" hangingPunct="1">
              <a:spcAft>
                <a:spcPts val="0"/>
              </a:spcAft>
              <a:buFont typeface="Wingdings 3"/>
              <a:buChar char=""/>
              <a:defRPr/>
            </a:pPr>
            <a:endParaRPr lang="pl-PL" dirty="0"/>
          </a:p>
        </p:txBody>
      </p:sp>
      <p:sp>
        <p:nvSpPr>
          <p:cNvPr id="3" name="Tytuł 2"/>
          <p:cNvSpPr>
            <a:spLocks noGrp="1"/>
          </p:cNvSpPr>
          <p:nvPr>
            <p:ph type="title"/>
          </p:nvPr>
        </p:nvSpPr>
        <p:spPr/>
        <p:txBody>
          <a:bodyPr/>
          <a:lstStyle/>
          <a:p>
            <a:pPr eaLnBrk="1" fontAlgn="auto" hangingPunct="1">
              <a:spcAft>
                <a:spcPts val="0"/>
              </a:spcAft>
              <a:defRPr/>
            </a:pPr>
            <a:r>
              <a:rPr lang="pl-PL" dirty="0" smtClean="0"/>
              <a:t>Unikanie </a:t>
            </a:r>
            <a:endParaRPr lang="pl-PL" dirty="0"/>
          </a:p>
        </p:txBody>
      </p:sp>
      <p:pic>
        <p:nvPicPr>
          <p:cNvPr id="21508" name="Obraz 5" descr="beznazwy.png"/>
          <p:cNvPicPr>
            <a:picLocks noChangeAspect="1"/>
          </p:cNvPicPr>
          <p:nvPr/>
        </p:nvPicPr>
        <p:blipFill>
          <a:blip r:embed="rId2" cstate="print"/>
          <a:srcRect/>
          <a:stretch>
            <a:fillRect/>
          </a:stretch>
        </p:blipFill>
        <p:spPr bwMode="auto">
          <a:xfrm>
            <a:off x="5003800" y="333375"/>
            <a:ext cx="3455988" cy="12239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92500" lnSpcReduction="20000"/>
          </a:bodyPr>
          <a:lstStyle/>
          <a:p>
            <a:pPr marL="365760" indent="-256032" eaLnBrk="1" fontAlgn="auto" hangingPunct="1">
              <a:spcAft>
                <a:spcPts val="0"/>
              </a:spcAft>
              <a:buFont typeface="Wingdings 3"/>
              <a:buChar char=""/>
              <a:defRPr/>
            </a:pPr>
            <a:endParaRPr lang="pl-PL" dirty="0" smtClean="0"/>
          </a:p>
          <a:p>
            <a:pPr marL="365760" indent="-256032" eaLnBrk="1" fontAlgn="auto" hangingPunct="1">
              <a:spcAft>
                <a:spcPts val="0"/>
              </a:spcAft>
              <a:buFont typeface="Wingdings 3"/>
              <a:buChar char=""/>
              <a:defRPr/>
            </a:pPr>
            <a:r>
              <a:rPr lang="pl-PL" dirty="0" smtClean="0"/>
              <a:t>Podejście rodziców do dziecka jest bezkrytyczne, uważają je za wzór doskonałości, przesadnie troskliwi nie dopuszczają do samodzielności, ulegają mu, tolerują jego nieposłuszne zachowanie, zaspokajają każdy kaprys i pozwalają panować nad rodziną. Uzależniają dziecko od siebie i nie doceniają jego możliwości.</a:t>
            </a:r>
          </a:p>
          <a:p>
            <a:pPr marL="365760" indent="-256032" eaLnBrk="1" fontAlgn="auto" hangingPunct="1">
              <a:spcAft>
                <a:spcPts val="0"/>
              </a:spcAft>
              <a:buFont typeface="Wingdings 3"/>
              <a:buChar char=""/>
              <a:defRPr/>
            </a:pPr>
            <a:r>
              <a:rPr lang="pl-PL" dirty="0" smtClean="0"/>
              <a:t>Tak wychowane dziecko staje się nieprzystępne, podatne na frustrację i opóźnione w sferze dojrzałości emocjonalnej, egoistyczne, zuchwałe, zarozumiałe.</a:t>
            </a:r>
            <a:endParaRPr lang="pl-PL" dirty="0"/>
          </a:p>
        </p:txBody>
      </p:sp>
      <p:sp>
        <p:nvSpPr>
          <p:cNvPr id="3" name="Tytuł 2"/>
          <p:cNvSpPr>
            <a:spLocks noGrp="1"/>
          </p:cNvSpPr>
          <p:nvPr>
            <p:ph type="title"/>
          </p:nvPr>
        </p:nvSpPr>
        <p:spPr/>
        <p:txBody>
          <a:bodyPr/>
          <a:lstStyle/>
          <a:p>
            <a:pPr eaLnBrk="1" fontAlgn="auto" hangingPunct="1">
              <a:spcAft>
                <a:spcPts val="0"/>
              </a:spcAft>
              <a:defRPr/>
            </a:pPr>
            <a:r>
              <a:rPr lang="pl-PL" dirty="0" smtClean="0"/>
              <a:t>Nadmierne ochranianie</a:t>
            </a:r>
            <a:endParaRPr lang="pl-PL" dirty="0"/>
          </a:p>
        </p:txBody>
      </p:sp>
      <p:pic>
        <p:nvPicPr>
          <p:cNvPr id="22532" name="Obraz 3" descr="smut.jpg"/>
          <p:cNvPicPr>
            <a:picLocks noChangeAspect="1"/>
          </p:cNvPicPr>
          <p:nvPr/>
        </p:nvPicPr>
        <p:blipFill>
          <a:blip r:embed="rId2" cstate="print"/>
          <a:srcRect/>
          <a:stretch>
            <a:fillRect/>
          </a:stretch>
        </p:blipFill>
        <p:spPr bwMode="auto">
          <a:xfrm>
            <a:off x="6659563" y="333375"/>
            <a:ext cx="2305050" cy="1295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lnSpcReduction="10000"/>
          </a:bodyPr>
          <a:lstStyle/>
          <a:p>
            <a:pPr marL="365760" indent="-256032" eaLnBrk="1" fontAlgn="auto" hangingPunct="1">
              <a:spcAft>
                <a:spcPts val="0"/>
              </a:spcAft>
              <a:buFont typeface="Wingdings 3"/>
              <a:buChar char=""/>
              <a:defRPr/>
            </a:pPr>
            <a:endParaRPr lang="pl-PL" dirty="0" smtClean="0"/>
          </a:p>
          <a:p>
            <a:pPr marL="365760" indent="-256032" eaLnBrk="1" fontAlgn="auto" hangingPunct="1">
              <a:spcAft>
                <a:spcPts val="0"/>
              </a:spcAft>
              <a:buFont typeface="Wingdings 3"/>
              <a:buChar char=""/>
              <a:defRPr/>
            </a:pPr>
            <a:r>
              <a:rPr lang="pl-PL" dirty="0" smtClean="0"/>
              <a:t>Rodzice nie zwracając uwagi na możliwości dziecka zmuszają je, by dostosowywało się do wytworzonego przez nich wzoru. Stawiają wygórowane wymagania, narzucają swoją wolę, ograniczają swobodę, stosują sztywne reguły postępowania bez poszanowania praw i indywidualności dziecka.</a:t>
            </a:r>
          </a:p>
          <a:p>
            <a:pPr marL="365760" indent="-256032" eaLnBrk="1" fontAlgn="auto" hangingPunct="1">
              <a:spcAft>
                <a:spcPts val="0"/>
              </a:spcAft>
              <a:buFont typeface="Wingdings 3"/>
              <a:buChar char=""/>
              <a:defRPr/>
            </a:pPr>
            <a:r>
              <a:rPr lang="pl-PL" dirty="0" smtClean="0"/>
              <a:t>Dziecko takie cechuje brak wiary we własne możliwości, niepewność, lękliwość, uległość, zaburzenia koncentracji uwagi.</a:t>
            </a:r>
            <a:endParaRPr lang="pl-PL" dirty="0"/>
          </a:p>
        </p:txBody>
      </p:sp>
      <p:sp>
        <p:nvSpPr>
          <p:cNvPr id="3" name="Tytuł 2"/>
          <p:cNvSpPr>
            <a:spLocks noGrp="1"/>
          </p:cNvSpPr>
          <p:nvPr>
            <p:ph type="title"/>
          </p:nvPr>
        </p:nvSpPr>
        <p:spPr/>
        <p:txBody>
          <a:bodyPr/>
          <a:lstStyle/>
          <a:p>
            <a:pPr eaLnBrk="1" fontAlgn="auto" hangingPunct="1">
              <a:spcAft>
                <a:spcPts val="0"/>
              </a:spcAft>
              <a:defRPr/>
            </a:pPr>
            <a:r>
              <a:rPr lang="pl-PL" dirty="0" smtClean="0"/>
              <a:t>Nadmierne wymaganie	</a:t>
            </a:r>
            <a:endParaRPr lang="pl-PL" dirty="0"/>
          </a:p>
        </p:txBody>
      </p:sp>
      <p:pic>
        <p:nvPicPr>
          <p:cNvPr id="23556" name="Obraz 3" descr="beznazwy.png"/>
          <p:cNvPicPr>
            <a:picLocks noChangeAspect="1"/>
          </p:cNvPicPr>
          <p:nvPr/>
        </p:nvPicPr>
        <p:blipFill>
          <a:blip r:embed="rId2" cstate="print"/>
          <a:srcRect/>
          <a:stretch>
            <a:fillRect/>
          </a:stretch>
        </p:blipFill>
        <p:spPr bwMode="auto">
          <a:xfrm>
            <a:off x="6659563" y="188913"/>
            <a:ext cx="2089150" cy="13684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ymbol zastępczy zawartości 1"/>
          <p:cNvSpPr>
            <a:spLocks noGrp="1"/>
          </p:cNvSpPr>
          <p:nvPr>
            <p:ph idx="1"/>
          </p:nvPr>
        </p:nvSpPr>
        <p:spPr>
          <a:xfrm>
            <a:off x="457200" y="260350"/>
            <a:ext cx="8229600" cy="5746750"/>
          </a:xfrm>
        </p:spPr>
        <p:txBody>
          <a:bodyPr/>
          <a:lstStyle/>
          <a:p>
            <a:pPr eaLnBrk="1" hangingPunct="1">
              <a:buFont typeface="Wingdings 3" pitchFamily="18" charset="2"/>
              <a:buNone/>
            </a:pPr>
            <a:r>
              <a:rPr lang="pl-PL" smtClean="0"/>
              <a:t>	</a:t>
            </a:r>
            <a:r>
              <a:rPr lang="pl-PL" b="1" smtClean="0"/>
              <a:t>Postawy rodzicielskie mają ogromny wpływ na kształtowanie się cech osobowościowych dziecka. Mając przy sobie czułych, kochających rodziców, którzy prezentują właściwe postawy dziecko wyrasta na dorosłego, który ma poczucie własnej wartości, osiąga sukcesy, potrafi nawiązywać właściwe relacje międzyludzkie.</a:t>
            </a:r>
          </a:p>
          <a:p>
            <a:pPr eaLnBrk="1" hangingPunct="1"/>
            <a:r>
              <a:rPr lang="pl-PL" b="1" smtClean="0"/>
              <a:t>Rodzice są pierwszymi osobami mającymi ogromne znaczenie w życiu dziecka, dlatego powinni budować między sobą właściwe relacje oparte na szacunku i zbieżnych poglądach wychowawczych.</a:t>
            </a:r>
          </a:p>
          <a:p>
            <a:pPr eaLnBrk="1" hangingPunct="1">
              <a:buFont typeface="Wingdings 3" pitchFamily="18" charset="2"/>
              <a:buNone/>
            </a:pPr>
            <a:endParaRPr lang="pl-PL" b="1" smtClean="0"/>
          </a:p>
        </p:txBody>
      </p:sp>
      <p:pic>
        <p:nvPicPr>
          <p:cNvPr id="24579" name="Obraz 3" descr="rodzina.png"/>
          <p:cNvPicPr>
            <a:picLocks noChangeAspect="1"/>
          </p:cNvPicPr>
          <p:nvPr/>
        </p:nvPicPr>
        <p:blipFill>
          <a:blip r:embed="rId2" cstate="print"/>
          <a:srcRect/>
          <a:stretch>
            <a:fillRect/>
          </a:stretch>
        </p:blipFill>
        <p:spPr bwMode="auto">
          <a:xfrm>
            <a:off x="5580063" y="5373688"/>
            <a:ext cx="3024187" cy="1223962"/>
          </a:xfrm>
          <a:prstGeom prst="rect">
            <a:avLst/>
          </a:prstGeom>
          <a:noFill/>
          <a:ln w="9525">
            <a:noFill/>
            <a:miter lim="800000"/>
            <a:headEnd/>
            <a:tailEnd/>
          </a:ln>
        </p:spPr>
      </p:pic>
    </p:spTree>
  </p:cSld>
  <p:clrMapOvr>
    <a:masterClrMapping/>
  </p:clrMapOvr>
  <p:transition>
    <p:wipe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a:buNone/>
            </a:pPr>
            <a:r>
              <a:rPr lang="pl-PL" dirty="0" err="1" smtClean="0"/>
              <a:t>N.Han-Ilgiewicz</a:t>
            </a:r>
            <a:r>
              <a:rPr lang="pl-PL" dirty="0" smtClean="0"/>
              <a:t>, Potrzeby psychiczne dziecka, W-wa:PZWS,1961.</a:t>
            </a:r>
          </a:p>
          <a:p>
            <a:pPr>
              <a:buNone/>
            </a:pPr>
            <a:r>
              <a:rPr lang="pl-PL" dirty="0" err="1" smtClean="0"/>
              <a:t>H.Misiewicz</a:t>
            </a:r>
            <a:r>
              <a:rPr lang="pl-PL" dirty="0" smtClean="0"/>
              <a:t>, Rola rodziny w kształtowaniu postaw, </a:t>
            </a:r>
            <a:r>
              <a:rPr lang="pl-PL" dirty="0" err="1" smtClean="0"/>
              <a:t>W-wa:Instytut</a:t>
            </a:r>
            <a:r>
              <a:rPr lang="pl-PL" dirty="0" smtClean="0"/>
              <a:t> Wydawniczy Związków Zawodowych,1986.</a:t>
            </a:r>
          </a:p>
          <a:p>
            <a:pPr>
              <a:buNone/>
            </a:pPr>
            <a:r>
              <a:rPr lang="pl-PL" dirty="0" err="1" smtClean="0"/>
              <a:t>M.Przetacznik-Gierowska</a:t>
            </a:r>
            <a:r>
              <a:rPr lang="pl-PL" dirty="0" smtClean="0"/>
              <a:t>, </a:t>
            </a:r>
            <a:r>
              <a:rPr lang="pl-PL" dirty="0" err="1" smtClean="0"/>
              <a:t>G.Makiełło-Jarża</a:t>
            </a:r>
            <a:r>
              <a:rPr lang="pl-PL" dirty="0" smtClean="0"/>
              <a:t>, Psychologia rozwojowa i wychowania wieku dziecięcego, W-wa:WSiP,1992.</a:t>
            </a:r>
          </a:p>
          <a:p>
            <a:pPr>
              <a:buNone/>
            </a:pPr>
            <a:r>
              <a:rPr lang="pl-PL" dirty="0" err="1" smtClean="0"/>
              <a:t>M.Ziemska</a:t>
            </a:r>
            <a:r>
              <a:rPr lang="pl-PL" dirty="0" smtClean="0"/>
              <a:t>, Postawy rodzicielskie, </a:t>
            </a:r>
            <a:r>
              <a:rPr lang="pl-PL" dirty="0" err="1" smtClean="0"/>
              <a:t>W-wa</a:t>
            </a:r>
            <a:r>
              <a:rPr lang="pl-PL" dirty="0" smtClean="0"/>
              <a:t>: Wiedza Powszechna,1980. </a:t>
            </a:r>
          </a:p>
          <a:p>
            <a:pPr>
              <a:buNone/>
            </a:pPr>
            <a:r>
              <a:rPr lang="pl-PL" dirty="0" smtClean="0"/>
              <a:t> </a:t>
            </a:r>
            <a:endParaRPr lang="pl-PL" dirty="0"/>
          </a:p>
        </p:txBody>
      </p:sp>
      <p:sp>
        <p:nvSpPr>
          <p:cNvPr id="3" name="Tytuł 2"/>
          <p:cNvSpPr>
            <a:spLocks noGrp="1"/>
          </p:cNvSpPr>
          <p:nvPr>
            <p:ph type="title"/>
          </p:nvPr>
        </p:nvSpPr>
        <p:spPr/>
        <p:txBody>
          <a:bodyPr/>
          <a:lstStyle/>
          <a:p>
            <a:r>
              <a:rPr lang="pl-PL" dirty="0" smtClean="0"/>
              <a:t>Literatura</a:t>
            </a:r>
            <a:endParaRPr lang="pl-PL"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332656"/>
            <a:ext cx="8229600" cy="5674444"/>
          </a:xfrm>
        </p:spPr>
        <p:txBody>
          <a:bodyPr/>
          <a:lstStyle/>
          <a:p>
            <a:pPr algn="ctr">
              <a:buNone/>
            </a:pPr>
            <a:endParaRPr lang="pl-PL" dirty="0" smtClean="0"/>
          </a:p>
          <a:p>
            <a:pPr algn="ctr">
              <a:buNone/>
            </a:pPr>
            <a:endParaRPr lang="pl-PL" dirty="0" smtClean="0"/>
          </a:p>
          <a:p>
            <a:pPr algn="ctr">
              <a:buNone/>
            </a:pPr>
            <a:endParaRPr lang="pl-PL" dirty="0" smtClean="0"/>
          </a:p>
          <a:p>
            <a:pPr algn="ctr">
              <a:buNone/>
            </a:pPr>
            <a:r>
              <a:rPr lang="pl-PL" sz="5400" dirty="0" smtClean="0"/>
              <a:t>Dziękuję za uwagę</a:t>
            </a:r>
          </a:p>
          <a:p>
            <a:pPr algn="ctr">
              <a:buNone/>
            </a:pPr>
            <a:endParaRPr lang="pl-PL" dirty="0" smtClean="0"/>
          </a:p>
          <a:p>
            <a:pPr algn="ctr">
              <a:buNone/>
            </a:pPr>
            <a:endParaRPr lang="pl-PL" dirty="0" smtClean="0"/>
          </a:p>
          <a:p>
            <a:pPr algn="ctr">
              <a:buNone/>
            </a:pPr>
            <a:endParaRPr lang="pl-PL" dirty="0" smtClean="0"/>
          </a:p>
          <a:p>
            <a:pPr algn="ctr">
              <a:buNone/>
            </a:pPr>
            <a:endParaRPr lang="pl-PL" dirty="0" smtClean="0"/>
          </a:p>
          <a:p>
            <a:pPr algn="ctr">
              <a:buNone/>
            </a:pPr>
            <a:endParaRPr lang="pl-PL" dirty="0" smtClean="0"/>
          </a:p>
          <a:p>
            <a:pPr algn="ctr">
              <a:buNone/>
            </a:pPr>
            <a:endParaRPr lang="pl-PL" dirty="0" smtClean="0"/>
          </a:p>
          <a:p>
            <a:pPr algn="ctr">
              <a:buNone/>
            </a:pPr>
            <a:r>
              <a:rPr lang="pl-PL" sz="2000" dirty="0" smtClean="0"/>
              <a:t>Opracowała:</a:t>
            </a:r>
          </a:p>
          <a:p>
            <a:pPr algn="ctr">
              <a:buNone/>
            </a:pPr>
            <a:r>
              <a:rPr lang="pl-PL" sz="2000" dirty="0" smtClean="0"/>
              <a:t>Wioletta </a:t>
            </a:r>
            <a:r>
              <a:rPr lang="pl-PL" sz="2000" dirty="0" err="1" smtClean="0"/>
              <a:t>Besztyga-Oparcik</a:t>
            </a:r>
            <a:endParaRPr lang="pl-PL" sz="2000" dirty="0"/>
          </a:p>
        </p:txBody>
      </p:sp>
      <p:pic>
        <p:nvPicPr>
          <p:cNvPr id="4" name="Obraz 3" descr="images.jpg"/>
          <p:cNvPicPr>
            <a:picLocks noChangeAspect="1"/>
          </p:cNvPicPr>
          <p:nvPr/>
        </p:nvPicPr>
        <p:blipFill>
          <a:blip r:embed="rId2" cstate="print"/>
          <a:stretch>
            <a:fillRect/>
          </a:stretch>
        </p:blipFill>
        <p:spPr>
          <a:xfrm>
            <a:off x="3505200" y="2852936"/>
            <a:ext cx="2133600" cy="2016224"/>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404813"/>
            <a:ext cx="8229600" cy="5602287"/>
          </a:xfrm>
        </p:spPr>
        <p:txBody>
          <a:bodyPr>
            <a:normAutofit fontScale="92500" lnSpcReduction="20000"/>
          </a:bodyPr>
          <a:lstStyle/>
          <a:p>
            <a:pPr marL="365760" indent="-256032" eaLnBrk="1" fontAlgn="auto" hangingPunct="1">
              <a:spcAft>
                <a:spcPts val="0"/>
              </a:spcAft>
              <a:buFont typeface="Wingdings 3"/>
              <a:buChar char=""/>
              <a:defRPr/>
            </a:pPr>
            <a:r>
              <a:rPr lang="pl-PL" dirty="0" smtClean="0"/>
              <a:t>Motto:</a:t>
            </a:r>
          </a:p>
          <a:p>
            <a:pPr marL="365760" indent="-256032" eaLnBrk="1" fontAlgn="auto" hangingPunct="1">
              <a:spcAft>
                <a:spcPts val="0"/>
              </a:spcAft>
              <a:buFont typeface="Wingdings 3"/>
              <a:buNone/>
              <a:defRPr/>
            </a:pPr>
            <a:endParaRPr lang="pl-PL" dirty="0" smtClean="0"/>
          </a:p>
          <a:p>
            <a:pPr marL="365760" indent="-256032" eaLnBrk="1" fontAlgn="auto" hangingPunct="1">
              <a:spcAft>
                <a:spcPts val="0"/>
              </a:spcAft>
              <a:buFont typeface="Wingdings 3"/>
              <a:buNone/>
              <a:defRPr/>
            </a:pPr>
            <a:endParaRPr lang="pl-PL" dirty="0" smtClean="0"/>
          </a:p>
          <a:p>
            <a:pPr marL="365760" indent="-256032" eaLnBrk="1" fontAlgn="auto" hangingPunct="1">
              <a:spcAft>
                <a:spcPts val="0"/>
              </a:spcAft>
              <a:buFont typeface="Wingdings 3"/>
              <a:buNone/>
              <a:defRPr/>
            </a:pPr>
            <a:r>
              <a:rPr lang="pl-PL" sz="4400" b="1" i="1" dirty="0" smtClean="0">
                <a:latin typeface="Curlz MT" pitchFamily="82" charset="0"/>
                <a:cs typeface="AngsanaUPC" pitchFamily="18" charset="-34"/>
              </a:rPr>
              <a:t>,,Dziecko rodzi się czyste i od rodziców uczy się cnoty lub występku, dziecko bowiem podobne jest do lustra, które tylko odbija, co się przed nim znajduje.”</a:t>
            </a:r>
          </a:p>
          <a:p>
            <a:pPr marL="365760" indent="-256032" eaLnBrk="1" fontAlgn="auto" hangingPunct="1">
              <a:spcAft>
                <a:spcPts val="0"/>
              </a:spcAft>
              <a:buFont typeface="Wingdings 3"/>
              <a:buNone/>
              <a:defRPr/>
            </a:pPr>
            <a:endParaRPr lang="pl-PL" dirty="0" smtClean="0"/>
          </a:p>
          <a:p>
            <a:pPr marL="365760" indent="-256032" eaLnBrk="1" fontAlgn="auto" hangingPunct="1">
              <a:spcAft>
                <a:spcPts val="0"/>
              </a:spcAft>
              <a:buFont typeface="Wingdings 3"/>
              <a:buNone/>
              <a:defRPr/>
            </a:pPr>
            <a:endParaRPr lang="pl-PL" sz="2000" dirty="0" smtClean="0"/>
          </a:p>
          <a:p>
            <a:pPr marL="365760" indent="-256032" eaLnBrk="1" fontAlgn="auto" hangingPunct="1">
              <a:spcAft>
                <a:spcPts val="0"/>
              </a:spcAft>
              <a:buFont typeface="Wingdings 3"/>
              <a:buNone/>
              <a:defRPr/>
            </a:pPr>
            <a:endParaRPr lang="pl-PL" sz="2000" dirty="0" smtClean="0"/>
          </a:p>
          <a:p>
            <a:pPr marL="365760" indent="-256032" eaLnBrk="1" fontAlgn="auto" hangingPunct="1">
              <a:spcAft>
                <a:spcPts val="0"/>
              </a:spcAft>
              <a:buFont typeface="Wingdings 3"/>
              <a:buNone/>
              <a:defRPr/>
            </a:pPr>
            <a:endParaRPr lang="pl-PL" sz="2000" dirty="0" smtClean="0"/>
          </a:p>
          <a:p>
            <a:pPr marL="365760" indent="-256032" eaLnBrk="1" fontAlgn="auto" hangingPunct="1">
              <a:spcAft>
                <a:spcPts val="0"/>
              </a:spcAft>
              <a:buFont typeface="Wingdings 3"/>
              <a:buNone/>
              <a:defRPr/>
            </a:pPr>
            <a:r>
              <a:rPr lang="pl-PL" sz="2000" dirty="0" smtClean="0"/>
              <a:t>/</a:t>
            </a:r>
            <a:r>
              <a:rPr lang="pl-PL" sz="2000" dirty="0" err="1" smtClean="0"/>
              <a:t>Mahkota</a:t>
            </a:r>
            <a:r>
              <a:rPr lang="pl-PL" sz="2000" dirty="0" smtClean="0"/>
              <a:t> </a:t>
            </a:r>
            <a:r>
              <a:rPr lang="pl-PL" sz="2000" dirty="0" err="1" smtClean="0"/>
              <a:t>Segala</a:t>
            </a:r>
            <a:r>
              <a:rPr lang="pl-PL" sz="2000" dirty="0" smtClean="0"/>
              <a:t> Radia ,, Mądrości palmowego liścia”/</a:t>
            </a:r>
            <a:endParaRPr lang="pl-PL" sz="2000" dirty="0"/>
          </a:p>
        </p:txBody>
      </p:sp>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ymbol zastępczy zawartości 1"/>
          <p:cNvSpPr>
            <a:spLocks noGrp="1"/>
          </p:cNvSpPr>
          <p:nvPr>
            <p:ph idx="1"/>
          </p:nvPr>
        </p:nvSpPr>
        <p:spPr>
          <a:xfrm>
            <a:off x="468313" y="620713"/>
            <a:ext cx="8229600" cy="5675312"/>
          </a:xfrm>
        </p:spPr>
        <p:txBody>
          <a:bodyPr/>
          <a:lstStyle/>
          <a:p>
            <a:pPr eaLnBrk="1" hangingPunct="1">
              <a:buFont typeface="Wingdings 3" pitchFamily="18" charset="2"/>
              <a:buNone/>
            </a:pPr>
            <a:r>
              <a:rPr lang="pl-PL" sz="2000" smtClean="0"/>
              <a:t>Maria Ziemska pisze:</a:t>
            </a:r>
          </a:p>
          <a:p>
            <a:pPr eaLnBrk="1" hangingPunct="1">
              <a:buFont typeface="Wingdings 3" pitchFamily="18" charset="2"/>
              <a:buNone/>
            </a:pPr>
            <a:endParaRPr lang="pl-PL" smtClean="0"/>
          </a:p>
          <a:p>
            <a:pPr eaLnBrk="1" hangingPunct="1">
              <a:buFont typeface="Wingdings 3" pitchFamily="18" charset="2"/>
              <a:buNone/>
            </a:pPr>
            <a:r>
              <a:rPr lang="pl-PL" b="1" smtClean="0"/>
              <a:t>,,poznanie typologii postaw rodzicielskich właściwych i niewłaściwych sprzyja uzyskaniu dobrych wyników wychowawczych i zapobiega powstawaniu zaburzeń osobowości.”</a:t>
            </a:r>
          </a:p>
          <a:p>
            <a:pPr eaLnBrk="1" hangingPunct="1">
              <a:buFont typeface="Wingdings 3" pitchFamily="18" charset="2"/>
              <a:buNone/>
            </a:pPr>
            <a:endParaRPr lang="pl-PL" smtClean="0"/>
          </a:p>
        </p:txBody>
      </p:sp>
      <p:pic>
        <p:nvPicPr>
          <p:cNvPr id="11267" name="Obraz 3" descr="beznazwy.png"/>
          <p:cNvPicPr>
            <a:picLocks noChangeAspect="1"/>
          </p:cNvPicPr>
          <p:nvPr/>
        </p:nvPicPr>
        <p:blipFill>
          <a:blip r:embed="rId2" cstate="print"/>
          <a:srcRect/>
          <a:stretch>
            <a:fillRect/>
          </a:stretch>
        </p:blipFill>
        <p:spPr bwMode="auto">
          <a:xfrm>
            <a:off x="3419475" y="3429000"/>
            <a:ext cx="4176713" cy="2808288"/>
          </a:xfrm>
          <a:prstGeom prst="rect">
            <a:avLst/>
          </a:prstGeom>
          <a:noFill/>
          <a:ln w="9525">
            <a:noFill/>
            <a:miter lim="800000"/>
            <a:headEnd/>
            <a:tailEnd/>
          </a:ln>
        </p:spPr>
      </p:pic>
    </p:spTree>
  </p:cSld>
  <p:clrMapOvr>
    <a:masterClrMapping/>
  </p:clrMapOvr>
  <p:transition>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ymbol zastępczy zawartości 1"/>
          <p:cNvSpPr>
            <a:spLocks noGrp="1"/>
          </p:cNvSpPr>
          <p:nvPr>
            <p:ph idx="1"/>
          </p:nvPr>
        </p:nvSpPr>
        <p:spPr>
          <a:xfrm>
            <a:off x="457200" y="333375"/>
            <a:ext cx="8229600" cy="5673725"/>
          </a:xfrm>
        </p:spPr>
        <p:txBody>
          <a:bodyPr/>
          <a:lstStyle/>
          <a:p>
            <a:pPr eaLnBrk="1" hangingPunct="1">
              <a:buFont typeface="Wingdings 3" pitchFamily="18" charset="2"/>
              <a:buNone/>
            </a:pPr>
            <a:r>
              <a:rPr lang="pl-PL" smtClean="0"/>
              <a:t>	Rodzina jest pierwszym środowiskiem, do którego dziecko przynależy przez fakt narodzin. Tu kształtuje się jego osobowość, system wartości, cechy charakteru oraz kształtują się wzorce osób dorosłych i ról jakie pełnią w rodzinie.</a:t>
            </a:r>
          </a:p>
          <a:p>
            <a:pPr eaLnBrk="1" hangingPunct="1">
              <a:buFont typeface="Wingdings 3" pitchFamily="18" charset="2"/>
              <a:buNone/>
            </a:pPr>
            <a:endParaRPr lang="pl-PL" smtClean="0"/>
          </a:p>
          <a:p>
            <a:pPr eaLnBrk="1" hangingPunct="1">
              <a:buFont typeface="Wingdings 3" pitchFamily="18" charset="2"/>
              <a:buNone/>
            </a:pPr>
            <a:r>
              <a:rPr lang="pl-PL" smtClean="0"/>
              <a:t>	Rodzina </a:t>
            </a:r>
            <a:r>
              <a:rPr lang="pl-PL" b="1" smtClean="0"/>
              <a:t>ponosi</a:t>
            </a:r>
            <a:r>
              <a:rPr lang="pl-PL" smtClean="0"/>
              <a:t> główną </a:t>
            </a:r>
            <a:r>
              <a:rPr lang="pl-PL" b="1" smtClean="0"/>
              <a:t>odpowiedzialność</a:t>
            </a:r>
            <a:r>
              <a:rPr lang="pl-PL" smtClean="0"/>
              <a:t> za wychowanie dziecka.</a:t>
            </a:r>
          </a:p>
          <a:p>
            <a:pPr eaLnBrk="1" hangingPunct="1">
              <a:buFont typeface="Wingdings 3" pitchFamily="18" charset="2"/>
              <a:buNone/>
            </a:pPr>
            <a:endParaRPr lang="pl-PL" smtClean="0"/>
          </a:p>
        </p:txBody>
      </p:sp>
      <p:pic>
        <p:nvPicPr>
          <p:cNvPr id="12291" name="Obraz 3" descr="rodzina.png"/>
          <p:cNvPicPr>
            <a:picLocks noChangeAspect="1"/>
          </p:cNvPicPr>
          <p:nvPr/>
        </p:nvPicPr>
        <p:blipFill>
          <a:blip r:embed="rId2" cstate="print"/>
          <a:srcRect/>
          <a:stretch>
            <a:fillRect/>
          </a:stretch>
        </p:blipFill>
        <p:spPr bwMode="auto">
          <a:xfrm>
            <a:off x="3429000" y="4149725"/>
            <a:ext cx="4672013" cy="2303463"/>
          </a:xfrm>
          <a:prstGeom prst="rect">
            <a:avLst/>
          </a:prstGeom>
          <a:noFill/>
          <a:ln w="9525">
            <a:noFill/>
            <a:miter lim="800000"/>
            <a:headEnd/>
            <a:tailEnd/>
          </a:ln>
        </p:spPr>
      </p:pic>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lnSpcReduction="10000"/>
          </a:bodyPr>
          <a:lstStyle/>
          <a:p>
            <a:pPr marL="365760" indent="-256032" eaLnBrk="1" fontAlgn="auto" hangingPunct="1">
              <a:spcAft>
                <a:spcPts val="0"/>
              </a:spcAft>
              <a:buFont typeface="Wingdings 3"/>
              <a:buChar char=""/>
              <a:defRPr/>
            </a:pPr>
            <a:r>
              <a:rPr lang="pl-PL" dirty="0" smtClean="0"/>
              <a:t>potrzeby,</a:t>
            </a:r>
          </a:p>
          <a:p>
            <a:pPr marL="365760" indent="-256032" eaLnBrk="1" fontAlgn="auto" hangingPunct="1">
              <a:spcAft>
                <a:spcPts val="0"/>
              </a:spcAft>
              <a:buFont typeface="Wingdings 3"/>
              <a:buChar char=""/>
              <a:defRPr/>
            </a:pPr>
            <a:r>
              <a:rPr lang="pl-PL" dirty="0" smtClean="0"/>
              <a:t>informacje o postawach,</a:t>
            </a:r>
          </a:p>
          <a:p>
            <a:pPr marL="365760" indent="-256032" eaLnBrk="1" fontAlgn="auto" hangingPunct="1">
              <a:spcAft>
                <a:spcPts val="0"/>
              </a:spcAft>
              <a:buFont typeface="Wingdings 3"/>
              <a:buChar char=""/>
              <a:defRPr/>
            </a:pPr>
            <a:r>
              <a:rPr lang="pl-PL" dirty="0" smtClean="0"/>
              <a:t>oddziaływanie środowiska społecznego,</a:t>
            </a:r>
          </a:p>
          <a:p>
            <a:pPr marL="365760" indent="-256032" eaLnBrk="1" fontAlgn="auto" hangingPunct="1">
              <a:spcAft>
                <a:spcPts val="0"/>
              </a:spcAft>
              <a:buFont typeface="Wingdings 3"/>
              <a:buChar char=""/>
              <a:defRPr/>
            </a:pPr>
            <a:r>
              <a:rPr lang="pl-PL" dirty="0" smtClean="0"/>
              <a:t>cechy osobowości,</a:t>
            </a:r>
          </a:p>
          <a:p>
            <a:pPr marL="365760" indent="-256032" eaLnBrk="1" fontAlgn="auto" hangingPunct="1">
              <a:spcAft>
                <a:spcPts val="0"/>
              </a:spcAft>
              <a:buFont typeface="Wingdings 3"/>
              <a:buChar char=""/>
              <a:defRPr/>
            </a:pPr>
            <a:r>
              <a:rPr lang="pl-PL" dirty="0" smtClean="0"/>
              <a:t>traumatyczne doświadczenia,</a:t>
            </a:r>
          </a:p>
          <a:p>
            <a:pPr marL="365760" indent="-256032" eaLnBrk="1" fontAlgn="auto" hangingPunct="1">
              <a:spcAft>
                <a:spcPts val="0"/>
              </a:spcAft>
              <a:buFont typeface="Wingdings 3"/>
              <a:buChar char=""/>
              <a:defRPr/>
            </a:pPr>
            <a:r>
              <a:rPr lang="pl-PL" dirty="0" smtClean="0"/>
              <a:t>procesy emocjonalne,</a:t>
            </a:r>
          </a:p>
          <a:p>
            <a:pPr marL="365760" indent="-256032" eaLnBrk="1" fontAlgn="auto" hangingPunct="1">
              <a:spcAft>
                <a:spcPts val="0"/>
              </a:spcAft>
              <a:buFont typeface="Wingdings 3"/>
              <a:buChar char=""/>
              <a:defRPr/>
            </a:pPr>
            <a:r>
              <a:rPr lang="pl-PL" dirty="0" smtClean="0"/>
              <a:t>wpływ wczesnych doświadczeń,</a:t>
            </a:r>
          </a:p>
          <a:p>
            <a:pPr marL="365760" indent="-256032" eaLnBrk="1" fontAlgn="auto" hangingPunct="1">
              <a:spcAft>
                <a:spcPts val="0"/>
              </a:spcAft>
              <a:buFont typeface="Wingdings 3"/>
              <a:buChar char=""/>
              <a:defRPr/>
            </a:pPr>
            <a:r>
              <a:rPr lang="pl-PL" dirty="0" smtClean="0"/>
              <a:t>dziedzictwo z rodziny pochodzenia,</a:t>
            </a:r>
          </a:p>
          <a:p>
            <a:pPr marL="365760" indent="-256032" eaLnBrk="1" fontAlgn="auto" hangingPunct="1">
              <a:spcAft>
                <a:spcPts val="0"/>
              </a:spcAft>
              <a:buFont typeface="Wingdings 3"/>
              <a:buChar char=""/>
              <a:defRPr/>
            </a:pPr>
            <a:r>
              <a:rPr lang="pl-PL" dirty="0" smtClean="0"/>
              <a:t>jakość związku małżeńskiego,</a:t>
            </a:r>
          </a:p>
          <a:p>
            <a:pPr marL="365760" indent="-256032" eaLnBrk="1" fontAlgn="auto" hangingPunct="1">
              <a:spcAft>
                <a:spcPts val="0"/>
              </a:spcAft>
              <a:buFont typeface="Wingdings 3"/>
              <a:buChar char=""/>
              <a:defRPr/>
            </a:pPr>
            <a:r>
              <a:rPr lang="pl-PL" dirty="0" smtClean="0"/>
              <a:t>czynniki tkwiące w dziecku,</a:t>
            </a:r>
          </a:p>
          <a:p>
            <a:pPr marL="365760" indent="-256032" eaLnBrk="1" fontAlgn="auto" hangingPunct="1">
              <a:spcAft>
                <a:spcPts val="0"/>
              </a:spcAft>
              <a:buFont typeface="Wingdings 3"/>
              <a:buChar char=""/>
              <a:defRPr/>
            </a:pPr>
            <a:endParaRPr lang="pl-PL" dirty="0" smtClean="0"/>
          </a:p>
          <a:p>
            <a:pPr marL="365760" indent="-256032" eaLnBrk="1" fontAlgn="auto" hangingPunct="1">
              <a:spcAft>
                <a:spcPts val="0"/>
              </a:spcAft>
              <a:buFont typeface="Wingdings 3"/>
              <a:buChar char=""/>
              <a:defRPr/>
            </a:pPr>
            <a:endParaRPr lang="pl-PL" dirty="0"/>
          </a:p>
        </p:txBody>
      </p:sp>
      <p:sp>
        <p:nvSpPr>
          <p:cNvPr id="3" name="Tytuł 2"/>
          <p:cNvSpPr>
            <a:spLocks noGrp="1"/>
          </p:cNvSpPr>
          <p:nvPr>
            <p:ph type="title"/>
          </p:nvPr>
        </p:nvSpPr>
        <p:spPr/>
        <p:txBody>
          <a:bodyPr/>
          <a:lstStyle/>
          <a:p>
            <a:pPr eaLnBrk="1" fontAlgn="auto" hangingPunct="1">
              <a:spcAft>
                <a:spcPts val="0"/>
              </a:spcAft>
              <a:defRPr/>
            </a:pPr>
            <a:r>
              <a:rPr lang="pl-PL" dirty="0" smtClean="0"/>
              <a:t>Źródła postaw rodzicielskich</a:t>
            </a:r>
            <a:endParaRPr lang="pl-PL"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ymbol zastępczy zawartości 1"/>
          <p:cNvSpPr>
            <a:spLocks noGrp="1"/>
          </p:cNvSpPr>
          <p:nvPr>
            <p:ph idx="1"/>
          </p:nvPr>
        </p:nvSpPr>
        <p:spPr/>
        <p:txBody>
          <a:bodyPr/>
          <a:lstStyle/>
          <a:p>
            <a:pPr eaLnBrk="1" hangingPunct="1"/>
            <a:endParaRPr lang="pl-PL" smtClean="0"/>
          </a:p>
          <a:p>
            <a:pPr eaLnBrk="1" hangingPunct="1"/>
            <a:endParaRPr lang="pl-PL" smtClean="0"/>
          </a:p>
          <a:p>
            <a:pPr eaLnBrk="1" hangingPunct="1"/>
            <a:endParaRPr lang="pl-PL" smtClean="0"/>
          </a:p>
          <a:p>
            <a:pPr eaLnBrk="1" hangingPunct="1"/>
            <a:endParaRPr lang="pl-PL" smtClean="0"/>
          </a:p>
          <a:p>
            <a:pPr eaLnBrk="1" hangingPunct="1"/>
            <a:endParaRPr lang="pl-PL" smtClean="0"/>
          </a:p>
          <a:p>
            <a:pPr eaLnBrk="1" hangingPunct="1"/>
            <a:endParaRPr lang="pl-PL" smtClean="0"/>
          </a:p>
          <a:p>
            <a:pPr eaLnBrk="1" hangingPunct="1"/>
            <a:r>
              <a:rPr lang="pl-PL" smtClean="0"/>
              <a:t>		p</a:t>
            </a:r>
          </a:p>
        </p:txBody>
      </p:sp>
      <p:sp>
        <p:nvSpPr>
          <p:cNvPr id="3" name="Tytuł 2"/>
          <p:cNvSpPr>
            <a:spLocks noGrp="1"/>
          </p:cNvSpPr>
          <p:nvPr>
            <p:ph type="title"/>
          </p:nvPr>
        </p:nvSpPr>
        <p:spPr/>
        <p:txBody>
          <a:bodyPr>
            <a:normAutofit fontScale="90000"/>
          </a:bodyPr>
          <a:lstStyle/>
          <a:p>
            <a:pPr algn="ctr" eaLnBrk="1" fontAlgn="auto" hangingPunct="1">
              <a:spcAft>
                <a:spcPts val="0"/>
              </a:spcAft>
              <a:defRPr/>
            </a:pPr>
            <a:r>
              <a:rPr lang="pl-PL" b="0" u="sng" dirty="0" smtClean="0"/>
              <a:t>Postawy wychowawcze</a:t>
            </a:r>
            <a:br>
              <a:rPr lang="pl-PL" b="0" u="sng" dirty="0" smtClean="0"/>
            </a:br>
            <a:r>
              <a:rPr lang="pl-PL" sz="1800" b="0" dirty="0" smtClean="0">
                <a:effectLst/>
              </a:rPr>
              <a:t>według Marii Ziemskiej</a:t>
            </a:r>
            <a:br>
              <a:rPr lang="pl-PL" sz="1800" b="0" dirty="0" smtClean="0">
                <a:effectLst/>
              </a:rPr>
            </a:br>
            <a:r>
              <a:rPr lang="pl-PL" sz="2200" i="1" dirty="0" smtClean="0">
                <a:effectLst/>
              </a:rPr>
              <a:t>Postawa to sposób odnoszenia się do dziecka i postępowania z nim.</a:t>
            </a:r>
            <a:endParaRPr lang="pl-PL" sz="2200" i="1" dirty="0">
              <a:effectLst/>
            </a:endParaRPr>
          </a:p>
        </p:txBody>
      </p:sp>
      <p:cxnSp>
        <p:nvCxnSpPr>
          <p:cNvPr id="5" name="Łącznik prosty 4"/>
          <p:cNvCxnSpPr/>
          <p:nvPr/>
        </p:nvCxnSpPr>
        <p:spPr>
          <a:xfrm>
            <a:off x="4211638" y="1557338"/>
            <a:ext cx="1851025" cy="2498725"/>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Łącznik prosty 7"/>
          <p:cNvCxnSpPr/>
          <p:nvPr/>
        </p:nvCxnSpPr>
        <p:spPr>
          <a:xfrm flipV="1">
            <a:off x="2771775" y="1557338"/>
            <a:ext cx="1439863" cy="2447925"/>
          </a:xfrm>
          <a:prstGeom prst="line">
            <a:avLst/>
          </a:prstGeom>
        </p:spPr>
        <p:style>
          <a:lnRef idx="1">
            <a:schemeClr val="accent1"/>
          </a:lnRef>
          <a:fillRef idx="0">
            <a:schemeClr val="accent1"/>
          </a:fillRef>
          <a:effectRef idx="0">
            <a:schemeClr val="accent1"/>
          </a:effectRef>
          <a:fontRef idx="minor">
            <a:schemeClr val="tx1"/>
          </a:fontRef>
        </p:style>
      </p:cxnSp>
      <p:sp>
        <p:nvSpPr>
          <p:cNvPr id="14" name="Elipsa 13"/>
          <p:cNvSpPr/>
          <p:nvPr/>
        </p:nvSpPr>
        <p:spPr>
          <a:xfrm>
            <a:off x="250825" y="3284538"/>
            <a:ext cx="3241675" cy="151288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pl-PL" sz="2800" b="1" dirty="0">
                <a:solidFill>
                  <a:schemeClr val="tx1"/>
                </a:solidFill>
              </a:rPr>
              <a:t>postawy właściwe</a:t>
            </a:r>
          </a:p>
        </p:txBody>
      </p:sp>
      <p:sp>
        <p:nvSpPr>
          <p:cNvPr id="16" name="Elipsa 15"/>
          <p:cNvSpPr/>
          <p:nvPr/>
        </p:nvSpPr>
        <p:spPr>
          <a:xfrm>
            <a:off x="4608513" y="3305175"/>
            <a:ext cx="2987675" cy="16398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pl-PL" sz="2400" b="1" dirty="0">
                <a:solidFill>
                  <a:schemeClr val="tx1"/>
                </a:solidFill>
              </a:rPr>
              <a:t>postawy niewłaściwe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ymbol zastępczy zawartości 1"/>
          <p:cNvSpPr>
            <a:spLocks noGrp="1"/>
          </p:cNvSpPr>
          <p:nvPr>
            <p:ph idx="1"/>
          </p:nvPr>
        </p:nvSpPr>
        <p:spPr>
          <a:xfrm>
            <a:off x="457200" y="2060575"/>
            <a:ext cx="8229600" cy="3946525"/>
          </a:xfrm>
        </p:spPr>
        <p:txBody>
          <a:bodyPr/>
          <a:lstStyle/>
          <a:p>
            <a:pPr marL="623888" indent="-514350" eaLnBrk="1" hangingPunct="1">
              <a:buFont typeface="Wingdings 3" pitchFamily="18" charset="2"/>
              <a:buAutoNum type="arabicPeriod"/>
            </a:pPr>
            <a:endParaRPr lang="pl-PL" smtClean="0"/>
          </a:p>
          <a:p>
            <a:pPr marL="623888" indent="-514350" eaLnBrk="1" hangingPunct="1">
              <a:buFont typeface="Wingdings 3" pitchFamily="18" charset="2"/>
              <a:buNone/>
            </a:pPr>
            <a:endParaRPr lang="pl-PL" smtClean="0"/>
          </a:p>
          <a:p>
            <a:pPr marL="623888" indent="-514350" eaLnBrk="1" hangingPunct="1">
              <a:buFont typeface="Wingdings 3" pitchFamily="18" charset="2"/>
              <a:buAutoNum type="arabicPeriod"/>
            </a:pPr>
            <a:endParaRPr lang="pl-PL" smtClean="0"/>
          </a:p>
          <a:p>
            <a:pPr marL="623888" indent="-514350" eaLnBrk="1" hangingPunct="1">
              <a:buFont typeface="Wingdings 3" pitchFamily="18" charset="2"/>
              <a:buAutoNum type="arabicPeriod"/>
            </a:pPr>
            <a:r>
              <a:rPr lang="pl-PL" smtClean="0"/>
              <a:t>akceptacja 		– 		odrzucenie</a:t>
            </a:r>
          </a:p>
          <a:p>
            <a:pPr marL="623888" indent="-514350" eaLnBrk="1" hangingPunct="1">
              <a:buFont typeface="Wingdings 3" pitchFamily="18" charset="2"/>
              <a:buAutoNum type="arabicPeriod"/>
            </a:pPr>
            <a:r>
              <a:rPr lang="pl-PL" smtClean="0"/>
              <a:t>współdziałanie 	– 		unikanie</a:t>
            </a:r>
          </a:p>
          <a:p>
            <a:pPr marL="623888" indent="-514350" eaLnBrk="1" hangingPunct="1">
              <a:buFont typeface="Wingdings 3" pitchFamily="18" charset="2"/>
              <a:buAutoNum type="arabicPeriod"/>
            </a:pPr>
            <a:r>
              <a:rPr lang="pl-PL" smtClean="0"/>
              <a:t>rozumna swoboda – nadmierne ochranianie</a:t>
            </a:r>
          </a:p>
          <a:p>
            <a:pPr marL="623888" indent="-514350" eaLnBrk="1" hangingPunct="1">
              <a:buFont typeface="Wingdings 3" pitchFamily="18" charset="2"/>
              <a:buAutoNum type="arabicPeriod"/>
            </a:pPr>
            <a:r>
              <a:rPr lang="pl-PL" smtClean="0"/>
              <a:t>uznanie praw 	– nadmierne wymaganie</a:t>
            </a:r>
          </a:p>
        </p:txBody>
      </p:sp>
      <p:sp>
        <p:nvSpPr>
          <p:cNvPr id="3" name="Tytuł 2"/>
          <p:cNvSpPr>
            <a:spLocks noGrp="1"/>
          </p:cNvSpPr>
          <p:nvPr>
            <p:ph type="title"/>
          </p:nvPr>
        </p:nvSpPr>
        <p:spPr>
          <a:xfrm>
            <a:off x="323528" y="0"/>
            <a:ext cx="8424936" cy="1916832"/>
          </a:xfrm>
        </p:spPr>
        <p:txBody>
          <a:bodyPr/>
          <a:lstStyle/>
          <a:p>
            <a:pPr eaLnBrk="1" fontAlgn="auto" hangingPunct="1">
              <a:spcAft>
                <a:spcPts val="0"/>
              </a:spcAft>
              <a:defRPr/>
            </a:pPr>
            <a:r>
              <a:rPr lang="pl-PL" sz="3200" dirty="0" smtClean="0"/>
              <a:t>Schemat postaw wychowawczych przedstawiający przeciwstawne pary postaw</a:t>
            </a:r>
            <a:endParaRPr lang="pl-PL" sz="3200" dirty="0"/>
          </a:p>
        </p:txBody>
      </p:sp>
      <p:pic>
        <p:nvPicPr>
          <p:cNvPr id="15364" name="Obraz 3" descr="usmiech.png"/>
          <p:cNvPicPr>
            <a:picLocks noChangeAspect="1"/>
          </p:cNvPicPr>
          <p:nvPr/>
        </p:nvPicPr>
        <p:blipFill>
          <a:blip r:embed="rId2" cstate="print"/>
          <a:srcRect/>
          <a:stretch>
            <a:fillRect/>
          </a:stretch>
        </p:blipFill>
        <p:spPr bwMode="auto">
          <a:xfrm>
            <a:off x="1042988" y="1989138"/>
            <a:ext cx="2376487" cy="1152525"/>
          </a:xfrm>
          <a:prstGeom prst="rect">
            <a:avLst/>
          </a:prstGeom>
          <a:noFill/>
          <a:ln w="9525">
            <a:noFill/>
            <a:miter lim="800000"/>
            <a:headEnd/>
            <a:tailEnd/>
          </a:ln>
        </p:spPr>
      </p:pic>
      <p:pic>
        <p:nvPicPr>
          <p:cNvPr id="15365" name="Obraz 4" descr="smutna.png"/>
          <p:cNvPicPr>
            <a:picLocks noChangeAspect="1"/>
          </p:cNvPicPr>
          <p:nvPr/>
        </p:nvPicPr>
        <p:blipFill>
          <a:blip r:embed="rId3" cstate="print"/>
          <a:srcRect/>
          <a:stretch>
            <a:fillRect/>
          </a:stretch>
        </p:blipFill>
        <p:spPr bwMode="auto">
          <a:xfrm>
            <a:off x="6156325" y="1773238"/>
            <a:ext cx="1584325" cy="14398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92500"/>
          </a:bodyPr>
          <a:lstStyle/>
          <a:p>
            <a:pPr marL="365760" indent="-256032" eaLnBrk="1" fontAlgn="auto" hangingPunct="1">
              <a:spcAft>
                <a:spcPts val="0"/>
              </a:spcAft>
              <a:buFont typeface="Wingdings 3"/>
              <a:buChar char=""/>
              <a:defRPr/>
            </a:pPr>
            <a:r>
              <a:rPr lang="pl-PL" dirty="0" smtClean="0"/>
              <a:t>Przyjęcie dziecka takim, jakie ono jest, zarówno z jego możliwościami jak i ograniczeniami. Rodzice dają mu do zrozumienia, że jest kochane, cenione. Starają się zaspokajać jego potrzeby, dają poczucie bezpieczeństwa. Chwalą za sukcesy, ganią za nieposłuszeństwa, ale zachowanie, a nie potępiają osoby.</a:t>
            </a:r>
          </a:p>
          <a:p>
            <a:pPr marL="365760" indent="-256032" eaLnBrk="1" fontAlgn="auto" hangingPunct="1">
              <a:spcAft>
                <a:spcPts val="0"/>
              </a:spcAft>
              <a:buFont typeface="Wingdings 3"/>
              <a:buChar char=""/>
              <a:defRPr/>
            </a:pPr>
            <a:r>
              <a:rPr lang="pl-PL" dirty="0" smtClean="0"/>
              <a:t>Taka postawa sprzyja kształtowaniu się pozytywnych uczuć, sprzyja uspołecznianiu. Dziecko jest miłe, wesołe, a także dzięki poczuciu bezpieczeństwa – odważne.</a:t>
            </a:r>
            <a:endParaRPr lang="pl-PL" dirty="0"/>
          </a:p>
        </p:txBody>
      </p:sp>
      <p:sp>
        <p:nvSpPr>
          <p:cNvPr id="3" name="Tytuł 2"/>
          <p:cNvSpPr>
            <a:spLocks noGrp="1"/>
          </p:cNvSpPr>
          <p:nvPr>
            <p:ph type="title"/>
          </p:nvPr>
        </p:nvSpPr>
        <p:spPr/>
        <p:txBody>
          <a:bodyPr/>
          <a:lstStyle/>
          <a:p>
            <a:pPr eaLnBrk="1" fontAlgn="auto" hangingPunct="1">
              <a:spcAft>
                <a:spcPts val="0"/>
              </a:spcAft>
              <a:defRPr/>
            </a:pPr>
            <a:r>
              <a:rPr lang="pl-PL" dirty="0" smtClean="0"/>
              <a:t>Akceptacja        </a:t>
            </a:r>
            <a:endParaRPr lang="pl-PL" dirty="0"/>
          </a:p>
        </p:txBody>
      </p:sp>
      <p:pic>
        <p:nvPicPr>
          <p:cNvPr id="16388" name="Obraz 4" descr="usmiechniete dziecko.jpg"/>
          <p:cNvPicPr>
            <a:picLocks noChangeAspect="1"/>
          </p:cNvPicPr>
          <p:nvPr/>
        </p:nvPicPr>
        <p:blipFill>
          <a:blip r:embed="rId2" cstate="print"/>
          <a:srcRect/>
          <a:stretch>
            <a:fillRect/>
          </a:stretch>
        </p:blipFill>
        <p:spPr bwMode="auto">
          <a:xfrm>
            <a:off x="5364163" y="188913"/>
            <a:ext cx="2259012" cy="1079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700213"/>
            <a:ext cx="8229600" cy="4306887"/>
          </a:xfrm>
        </p:spPr>
        <p:txBody>
          <a:bodyPr>
            <a:normAutofit lnSpcReduction="10000"/>
          </a:bodyPr>
          <a:lstStyle/>
          <a:p>
            <a:pPr marL="365760" indent="-256032" eaLnBrk="1" fontAlgn="auto" hangingPunct="1">
              <a:spcAft>
                <a:spcPts val="0"/>
              </a:spcAft>
              <a:buFont typeface="Wingdings 3"/>
              <a:buChar char=""/>
              <a:defRPr/>
            </a:pPr>
            <a:endParaRPr lang="pl-PL" dirty="0" smtClean="0"/>
          </a:p>
          <a:p>
            <a:pPr marL="365760" indent="-256032" eaLnBrk="1" fontAlgn="auto" hangingPunct="1">
              <a:spcAft>
                <a:spcPts val="0"/>
              </a:spcAft>
              <a:buFont typeface="Wingdings 3"/>
              <a:buChar char=""/>
              <a:defRPr/>
            </a:pPr>
            <a:r>
              <a:rPr lang="pl-PL" dirty="0" smtClean="0"/>
              <a:t>Rodzice interesują się tym, co robi dziecko. Angażują je w prace domowe w zależności od możliwości rozwojowych. Dzięki temu czuje się ważne i potrzebne w rodzinie. Ponadto rodzice angażują się w zajęcia ważne dla dziecka. Interesują się również jego problemami itp.</a:t>
            </a:r>
          </a:p>
          <a:p>
            <a:pPr marL="365760" indent="-256032" eaLnBrk="1" fontAlgn="auto" hangingPunct="1">
              <a:spcAft>
                <a:spcPts val="0"/>
              </a:spcAft>
              <a:buFont typeface="Wingdings 3"/>
              <a:buChar char=""/>
              <a:defRPr/>
            </a:pPr>
            <a:r>
              <a:rPr lang="pl-PL" dirty="0" smtClean="0"/>
              <a:t>Dzięki takiej postawie dziecko uczy się współdziałania z innymi, wytrwałości, samodzielności.</a:t>
            </a:r>
            <a:endParaRPr lang="pl-PL" dirty="0"/>
          </a:p>
        </p:txBody>
      </p:sp>
      <p:sp>
        <p:nvSpPr>
          <p:cNvPr id="3" name="Tytuł 2"/>
          <p:cNvSpPr>
            <a:spLocks noGrp="1"/>
          </p:cNvSpPr>
          <p:nvPr>
            <p:ph type="title"/>
          </p:nvPr>
        </p:nvSpPr>
        <p:spPr/>
        <p:txBody>
          <a:bodyPr/>
          <a:lstStyle/>
          <a:p>
            <a:pPr eaLnBrk="1" fontAlgn="auto" hangingPunct="1">
              <a:spcAft>
                <a:spcPts val="0"/>
              </a:spcAft>
              <a:defRPr/>
            </a:pPr>
            <a:r>
              <a:rPr lang="pl-PL" dirty="0" smtClean="0"/>
              <a:t>Współdziałanie   </a:t>
            </a:r>
            <a:endParaRPr lang="pl-PL" dirty="0"/>
          </a:p>
        </p:txBody>
      </p:sp>
      <p:pic>
        <p:nvPicPr>
          <p:cNvPr id="17412" name="Obraz 3" descr="images1DF07AWE.jpg"/>
          <p:cNvPicPr>
            <a:picLocks noChangeAspect="1"/>
          </p:cNvPicPr>
          <p:nvPr/>
        </p:nvPicPr>
        <p:blipFill>
          <a:blip r:embed="rId2" cstate="print"/>
          <a:srcRect/>
          <a:stretch>
            <a:fillRect/>
          </a:stretch>
        </p:blipFill>
        <p:spPr bwMode="auto">
          <a:xfrm>
            <a:off x="5364163" y="0"/>
            <a:ext cx="3059112" cy="17732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ol">
  <a:themeElements>
    <a:clrScheme name="Hol">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Hol">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Hol">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Override1.xml><?xml version="1.0" encoding="utf-8"?>
<a:themeOverride xmlns:a="http://schemas.openxmlformats.org/drawingml/2006/main">
  <a:clrScheme name="Hol">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Hol">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Hol">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Hol">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Concourse</Template>
  <TotalTime>362</TotalTime>
  <Words>691</Words>
  <Application>Microsoft Office PowerPoint</Application>
  <PresentationFormat>Pokaz na ekranie (4:3)</PresentationFormat>
  <Paragraphs>96</Paragraphs>
  <Slides>18</Slides>
  <Notes>0</Notes>
  <HiddenSlides>0</HiddenSlides>
  <MMClips>0</MMClips>
  <ScaleCrop>false</ScaleCrop>
  <HeadingPairs>
    <vt:vector size="4" baseType="variant">
      <vt:variant>
        <vt:lpstr>Motyw</vt:lpstr>
      </vt:variant>
      <vt:variant>
        <vt:i4>1</vt:i4>
      </vt:variant>
      <vt:variant>
        <vt:lpstr>Tytuły slajdów</vt:lpstr>
      </vt:variant>
      <vt:variant>
        <vt:i4>18</vt:i4>
      </vt:variant>
    </vt:vector>
  </HeadingPairs>
  <TitlesOfParts>
    <vt:vector size="19" baseType="lpstr">
      <vt:lpstr>Hol</vt:lpstr>
      <vt:lpstr>Postawy rodzicielskie i ich wpływ na rozwój osobowości i zachowanie dziecka </vt:lpstr>
      <vt:lpstr>Slajd 2</vt:lpstr>
      <vt:lpstr>Slajd 3</vt:lpstr>
      <vt:lpstr>Slajd 4</vt:lpstr>
      <vt:lpstr>Źródła postaw rodzicielskich</vt:lpstr>
      <vt:lpstr>Postawy wychowawcze według Marii Ziemskiej Postawa to sposób odnoszenia się do dziecka i postępowania z nim.</vt:lpstr>
      <vt:lpstr>Schemat postaw wychowawczych przedstawiający przeciwstawne pary postaw</vt:lpstr>
      <vt:lpstr>Akceptacja        </vt:lpstr>
      <vt:lpstr>Współdziałanie   </vt:lpstr>
      <vt:lpstr>Rozumna swoboda </vt:lpstr>
      <vt:lpstr>Uznanie praw  </vt:lpstr>
      <vt:lpstr>Odrzucenie</vt:lpstr>
      <vt:lpstr>Unikanie </vt:lpstr>
      <vt:lpstr>Nadmierne ochranianie</vt:lpstr>
      <vt:lpstr>Nadmierne wymaganie </vt:lpstr>
      <vt:lpstr>Slajd 16</vt:lpstr>
      <vt:lpstr>Literatura</vt:lpstr>
      <vt:lpstr>Slajd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Postawy rodzicielskie i ich wpływ na rozwój osobowości i zachowanie dziecka</dc:title>
  <dc:creator>Wioletta</dc:creator>
  <cp:lastModifiedBy>PSP</cp:lastModifiedBy>
  <cp:revision>41</cp:revision>
  <dcterms:created xsi:type="dcterms:W3CDTF">2015-01-28T13:53:38Z</dcterms:created>
  <dcterms:modified xsi:type="dcterms:W3CDTF">2015-03-12T00:09:16Z</dcterms:modified>
</cp:coreProperties>
</file>